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4" r:id="rId2"/>
    <p:sldMasterId id="2147483701" r:id="rId3"/>
    <p:sldMasterId id="2147483715" r:id="rId4"/>
  </p:sldMasterIdLst>
  <p:notesMasterIdLst>
    <p:notesMasterId r:id="rId17"/>
  </p:notesMasterIdLst>
  <p:sldIdLst>
    <p:sldId id="256" r:id="rId5"/>
    <p:sldId id="258" r:id="rId6"/>
    <p:sldId id="259" r:id="rId7"/>
    <p:sldId id="261" r:id="rId8"/>
    <p:sldId id="260" r:id="rId9"/>
    <p:sldId id="264" r:id="rId10"/>
    <p:sldId id="266" r:id="rId11"/>
    <p:sldId id="268" r:id="rId12"/>
    <p:sldId id="269" r:id="rId13"/>
    <p:sldId id="271" r:id="rId14"/>
    <p:sldId id="270"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2.pn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7932D8-D93A-4338-A58C-1424642CF98D}" type="datetimeFigureOut">
              <a:rPr lang="en-IN" smtClean="0"/>
              <a:t>03-12-2024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73DD52-0DA2-479E-935C-4B3A95059BA9}" type="slidenum">
              <a:rPr lang="en-IN" smtClean="0"/>
              <a:t>‹#›</a:t>
            </a:fld>
            <a:endParaRPr lang="en-IN"/>
          </a:p>
        </p:txBody>
      </p:sp>
    </p:spTree>
    <p:extLst>
      <p:ext uri="{BB962C8B-B14F-4D97-AF65-F5344CB8AC3E}">
        <p14:creationId xmlns:p14="http://schemas.microsoft.com/office/powerpoint/2010/main" val="3773073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173DD52-0DA2-479E-935C-4B3A95059BA9}" type="slidenum">
              <a:rPr lang="en-IN" smtClean="0"/>
              <a:t>8</a:t>
            </a:fld>
            <a:endParaRPr lang="en-IN"/>
          </a:p>
        </p:txBody>
      </p:sp>
    </p:spTree>
    <p:extLst>
      <p:ext uri="{BB962C8B-B14F-4D97-AF65-F5344CB8AC3E}">
        <p14:creationId xmlns:p14="http://schemas.microsoft.com/office/powerpoint/2010/main" val="4159418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674644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1497D-492A-934A-7C52-F0B708F483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C2FB4A-A177-6084-47F4-F09866BBFD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ACD4F6-0F36-DD26-CA22-57F7EB1069EA}"/>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5" name="Footer Placeholder 4">
            <a:extLst>
              <a:ext uri="{FF2B5EF4-FFF2-40B4-BE49-F238E27FC236}">
                <a16:creationId xmlns:a16="http://schemas.microsoft.com/office/drawing/2014/main" id="{A0BF5995-79F5-4386-00C4-667EF743E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2DA5F-6B95-CAE5-CCB6-B8BBEF566572}"/>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642936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5A2F59-9D3E-1874-591F-3D499FA0454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693063-DF97-70BB-65DC-77D3B64516D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D19F23-3A5F-5B80-A5C2-9D11547EF209}"/>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5" name="Footer Placeholder 4">
            <a:extLst>
              <a:ext uri="{FF2B5EF4-FFF2-40B4-BE49-F238E27FC236}">
                <a16:creationId xmlns:a16="http://schemas.microsoft.com/office/drawing/2014/main" id="{C7019C70-0D97-2B8C-4AD2-23AFADBEB1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A3BCBB-8782-AD0A-B48D-54825A6DBC0A}"/>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904082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39361830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BEC07CF-DE1C-5A16-AFE3-58045ECDE006}"/>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4249881" y="2504921"/>
            <a:ext cx="7280733"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4488873" y="4591369"/>
            <a:ext cx="7041742"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7" name="Text Placeholder 16">
            <a:extLst>
              <a:ext uri="{FF2B5EF4-FFF2-40B4-BE49-F238E27FC236}">
                <a16:creationId xmlns:a16="http://schemas.microsoft.com/office/drawing/2014/main" id="{E6F838CB-CD72-2334-C381-9BF56F85A624}"/>
              </a:ext>
            </a:extLst>
          </p:cNvPr>
          <p:cNvSpPr>
            <a:spLocks noGrp="1"/>
          </p:cNvSpPr>
          <p:nvPr>
            <p:ph type="body" sz="quarter" idx="11" hasCustomPrompt="1"/>
          </p:nvPr>
        </p:nvSpPr>
        <p:spPr>
          <a:xfrm>
            <a:off x="4675910" y="5690085"/>
            <a:ext cx="6854708"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16209" y="6342033"/>
            <a:ext cx="1114406"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29980999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r="-7103"/>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35596440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42604940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Slide - Custom Imag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8C4886-2087-94B4-E2E5-4E48B7FF8FE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8507728" cy="6858000"/>
          </a:xfrm>
          <a:prstGeom prst="rect">
            <a:avLst/>
          </a:prstGeom>
        </p:spPr>
      </p:pic>
      <p:pic>
        <p:nvPicPr>
          <p:cNvPr id="9" name="Picture 8" descr="A picture containing shape&#10;&#10;Description automatically generated">
            <a:extLst>
              <a:ext uri="{FF2B5EF4-FFF2-40B4-BE49-F238E27FC236}">
                <a16:creationId xmlns:a16="http://schemas.microsoft.com/office/drawing/2014/main" id="{B3488FA0-8E86-6BE9-82C5-43785B32427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49" y="0"/>
            <a:ext cx="11893551" cy="6858000"/>
          </a:xfrm>
          <a:prstGeom prst="rect">
            <a:avLst/>
          </a:prstGeom>
        </p:spPr>
      </p:pic>
      <p:sp>
        <p:nvSpPr>
          <p:cNvPr id="10" name="Title 1">
            <a:extLst>
              <a:ext uri="{FF2B5EF4-FFF2-40B4-BE49-F238E27FC236}">
                <a16:creationId xmlns:a16="http://schemas.microsoft.com/office/drawing/2014/main" id="{B9CC9AF6-817B-A87B-A5E6-9A6BE8BA0878}"/>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11" name="Subtitle 2">
            <a:extLst>
              <a:ext uri="{FF2B5EF4-FFF2-40B4-BE49-F238E27FC236}">
                <a16:creationId xmlns:a16="http://schemas.microsoft.com/office/drawing/2014/main" id="{62636281-107E-01A8-5316-84DAA71CD1E3}"/>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3" name="Date Placeholder 3">
            <a:extLst>
              <a:ext uri="{FF2B5EF4-FFF2-40B4-BE49-F238E27FC236}">
                <a16:creationId xmlns:a16="http://schemas.microsoft.com/office/drawing/2014/main" id="{7651AF7A-8B71-B895-17ED-7EECAFEE7DE8}"/>
              </a:ext>
            </a:extLst>
          </p:cNvPr>
          <p:cNvSpPr>
            <a:spLocks noGrp="1"/>
          </p:cNvSpPr>
          <p:nvPr>
            <p:ph type="dt" sz="half" idx="10"/>
          </p:nvPr>
        </p:nvSpPr>
        <p:spPr>
          <a:xfrm>
            <a:off x="10446026" y="6362185"/>
            <a:ext cx="1084590"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
        <p:nvSpPr>
          <p:cNvPr id="14" name="Text Placeholder 16">
            <a:extLst>
              <a:ext uri="{FF2B5EF4-FFF2-40B4-BE49-F238E27FC236}">
                <a16:creationId xmlns:a16="http://schemas.microsoft.com/office/drawing/2014/main" id="{732F2640-D02F-0BD4-E9A8-A5FD3D27874E}"/>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Tree>
    <p:extLst>
      <p:ext uri="{BB962C8B-B14F-4D97-AF65-F5344CB8AC3E}">
        <p14:creationId xmlns:p14="http://schemas.microsoft.com/office/powerpoint/2010/main" val="37801320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descr="A body of water with buildings along it&#10;&#10;Description automatically generated with medium confidence">
            <a:extLst>
              <a:ext uri="{FF2B5EF4-FFF2-40B4-BE49-F238E27FC236}">
                <a16:creationId xmlns:a16="http://schemas.microsoft.com/office/drawing/2014/main" id="{D898D13A-F035-1AC4-E5CF-2B4EECBAA8E3}"/>
              </a:ext>
            </a:extLst>
          </p:cNvPr>
          <p:cNvPicPr>
            <a:picLocks noChangeAspect="1"/>
          </p:cNvPicPr>
          <p:nvPr/>
        </p:nvPicPr>
        <p:blipFill>
          <a:blip r:embed="rId2"/>
          <a:stretch>
            <a:fillRect/>
          </a:stretch>
        </p:blipFill>
        <p:spPr>
          <a:xfrm>
            <a:off x="0" y="0"/>
            <a:ext cx="12090400" cy="6858000"/>
          </a:xfrm>
          <a:prstGeom prst="rect">
            <a:avLst/>
          </a:prstGeom>
        </p:spPr>
      </p:pic>
      <p:pic>
        <p:nvPicPr>
          <p:cNvPr id="7" name="Picture 6" descr="A picture containing shape&#10;&#10;Description automatically generated">
            <a:extLst>
              <a:ext uri="{FF2B5EF4-FFF2-40B4-BE49-F238E27FC236}">
                <a16:creationId xmlns:a16="http://schemas.microsoft.com/office/drawing/2014/main" id="{09EFC173-553B-6926-8999-560997D15CA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45AB2B46-2729-15F1-5BB4-6B7ADEAC4AAE}"/>
              </a:ext>
            </a:extLst>
          </p:cNvPr>
          <p:cNvSpPr>
            <a:spLocks noGrp="1"/>
          </p:cNvSpPr>
          <p:nvPr>
            <p:ph type="title" hasCustomPrompt="1"/>
          </p:nvPr>
        </p:nvSpPr>
        <p:spPr>
          <a:xfrm>
            <a:off x="6617373" y="974037"/>
            <a:ext cx="4913243" cy="4254363"/>
          </a:xfrm>
        </p:spPr>
        <p:txBody>
          <a:bodyPr anchor="b">
            <a:normAutofit/>
          </a:bodyPr>
          <a:lstStyle>
            <a:lvl1pPr algn="r">
              <a:defRPr sz="5400"/>
            </a:lvl1pPr>
          </a:lstStyle>
          <a:p>
            <a:r>
              <a:rPr lang="en-US"/>
              <a:t>CLICK TO EDIT TITLE</a:t>
            </a:r>
          </a:p>
        </p:txBody>
      </p:sp>
      <p:sp>
        <p:nvSpPr>
          <p:cNvPr id="3" name="Text Placeholder 2">
            <a:extLst>
              <a:ext uri="{FF2B5EF4-FFF2-40B4-BE49-F238E27FC236}">
                <a16:creationId xmlns:a16="http://schemas.microsoft.com/office/drawing/2014/main" id="{A5953286-7208-5D15-2115-F32E5C24CE0F}"/>
              </a:ext>
            </a:extLst>
          </p:cNvPr>
          <p:cNvSpPr>
            <a:spLocks noGrp="1"/>
          </p:cNvSpPr>
          <p:nvPr>
            <p:ph type="body" idx="1" hasCustomPrompt="1"/>
          </p:nvPr>
        </p:nvSpPr>
        <p:spPr>
          <a:xfrm>
            <a:off x="6858002" y="5394965"/>
            <a:ext cx="4672615" cy="931499"/>
          </a:xfrm>
        </p:spPr>
        <p:txBody>
          <a:bodyPr>
            <a:normAutofit/>
          </a:bodyPr>
          <a:lstStyle>
            <a:lvl1pPr marL="0" indent="0" algn="r">
              <a:buNone/>
              <a:defRPr sz="2000" b="0" i="0">
                <a:solidFill>
                  <a:schemeClr val="tx1"/>
                </a:solidFill>
                <a:latin typeface="IBM Plex Sans" panose="020B0503050203000203" pitchFamily="34" charset="0"/>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t>Click to edit text</a:t>
            </a:r>
          </a:p>
        </p:txBody>
      </p:sp>
    </p:spTree>
    <p:extLst>
      <p:ext uri="{BB962C8B-B14F-4D97-AF65-F5344CB8AC3E}">
        <p14:creationId xmlns:p14="http://schemas.microsoft.com/office/powerpoint/2010/main" val="7919148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p:txBody>
          <a:bodyPr/>
          <a:lstStyle>
            <a:lvl1pPr marL="228600" indent="-228600">
              <a:defRPr/>
            </a:lvl1pPr>
            <a:lvl2pPr marL="502920" indent="-228589">
              <a:buSzPct val="100000"/>
              <a:buFont typeface="System Font Regular"/>
              <a:buChar char="-"/>
              <a:defRPr/>
            </a:lvl2pPr>
            <a:lvl3pPr marL="777240" indent="-228589">
              <a:buSzPct val="100000"/>
              <a:buFont typeface="System Font Regular"/>
              <a:buChar char="-"/>
              <a:defRPr/>
            </a:lvl3pPr>
            <a:lvl4pPr marL="1005840" indent="-228589">
              <a:buSzPct val="100000"/>
              <a:buFont typeface="System Font Regular"/>
              <a:buChar char="-"/>
              <a:defRPr/>
            </a:lvl4pPr>
            <a:lvl5pPr marL="1280160" indent="-228589">
              <a:buSzPct val="100000"/>
              <a:buFont typeface="System Font Regular"/>
              <a:buChar char="-"/>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7772900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Subhead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4" name="Text Placeholder 3">
            <a:extLst>
              <a:ext uri="{FF2B5EF4-FFF2-40B4-BE49-F238E27FC236}">
                <a16:creationId xmlns:a16="http://schemas.microsoft.com/office/drawing/2014/main" id="{B7F9FF48-9E75-6C88-7706-B4D4B29E8027}"/>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Make sure to use brand colors when creating tables and graphs. If graphs are placed from an outside source, please reformat to use the Stevens Theme Colors set in this template.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a:xfrm>
            <a:off x="644771" y="2202874"/>
            <a:ext cx="10709031" cy="387927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743666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2D750-C33A-25DB-80B4-3341B150E3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749511-A945-5F88-A2DD-E3180BC3E3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8938BC-3671-8624-02D7-6271CDA44BBD}"/>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5" name="Footer Placeholder 4">
            <a:extLst>
              <a:ext uri="{FF2B5EF4-FFF2-40B4-BE49-F238E27FC236}">
                <a16:creationId xmlns:a16="http://schemas.microsoft.com/office/drawing/2014/main" id="{BEE9C3CF-0AE9-83D0-E604-AE27719AD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2489B-43C3-67B9-A94E-E58A204D3469}"/>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11682102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3278769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9484081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hree Content and Subhea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410B2EF-F0F6-7528-D1AE-B660054C2BB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1" name="Text Placeholder 3">
            <a:extLst>
              <a:ext uri="{FF2B5EF4-FFF2-40B4-BE49-F238E27FC236}">
                <a16:creationId xmlns:a16="http://schemas.microsoft.com/office/drawing/2014/main" id="{38C80B25-96A7-774E-2468-5777A0523942}"/>
              </a:ext>
            </a:extLst>
          </p:cNvPr>
          <p:cNvSpPr>
            <a:spLocks noGrp="1"/>
          </p:cNvSpPr>
          <p:nvPr>
            <p:ph type="body" sz="quarter" idx="14"/>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Master text styles</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8520925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4615379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Four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02664827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Five Conten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AF436CFC-B187-8D35-9B90-53CDD3C63724}"/>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999" y="2210085"/>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9308"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999" y="4448439"/>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9308"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2823715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Five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205"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7720"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205"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7720"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0144091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wo Content, Subhea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CFB8F7E-E499-364F-DBBC-112AB229FB0F}"/>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9" name="Text Placeholder 3">
            <a:extLst>
              <a:ext uri="{FF2B5EF4-FFF2-40B4-BE49-F238E27FC236}">
                <a16:creationId xmlns:a16="http://schemas.microsoft.com/office/drawing/2014/main" id="{C2104D11-CF58-8BD0-F89F-27B8D217FA90}"/>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2267656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E74C1-7A20-8CB4-3DD4-EB8A50BB8128}"/>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Text Placeholder 2">
            <a:extLst>
              <a:ext uri="{FF2B5EF4-FFF2-40B4-BE49-F238E27FC236}">
                <a16:creationId xmlns:a16="http://schemas.microsoft.com/office/drawing/2014/main" id="{817277B2-0A2F-FA77-9E15-CA3A58A5B545}"/>
              </a:ext>
            </a:extLst>
          </p:cNvPr>
          <p:cNvSpPr>
            <a:spLocks noGrp="1"/>
          </p:cNvSpPr>
          <p:nvPr>
            <p:ph type="body" idx="1" hasCustomPrompt="1"/>
          </p:nvPr>
        </p:nvSpPr>
        <p:spPr>
          <a:xfrm>
            <a:off x="644772"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4" name="Content Placeholder 3">
            <a:extLst>
              <a:ext uri="{FF2B5EF4-FFF2-40B4-BE49-F238E27FC236}">
                <a16:creationId xmlns:a16="http://schemas.microsoft.com/office/drawing/2014/main" id="{07B25F01-3996-B6B6-F8FD-75E9120A8843}"/>
              </a:ext>
            </a:extLst>
          </p:cNvPr>
          <p:cNvSpPr>
            <a:spLocks noGrp="1"/>
          </p:cNvSpPr>
          <p:nvPr>
            <p:ph sz="half" idx="2" hasCustomPrompt="1"/>
          </p:nvPr>
        </p:nvSpPr>
        <p:spPr>
          <a:xfrm>
            <a:off x="644772" y="2505075"/>
            <a:ext cx="5157787"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473F84-FD9A-282A-FBCC-F5ADD527FC9F}"/>
              </a:ext>
            </a:extLst>
          </p:cNvPr>
          <p:cNvSpPr>
            <a:spLocks noGrp="1"/>
          </p:cNvSpPr>
          <p:nvPr>
            <p:ph type="body" sz="quarter" idx="3" hasCustomPrompt="1"/>
          </p:nvPr>
        </p:nvSpPr>
        <p:spPr>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6" name="Content Placeholder 5">
            <a:extLst>
              <a:ext uri="{FF2B5EF4-FFF2-40B4-BE49-F238E27FC236}">
                <a16:creationId xmlns:a16="http://schemas.microsoft.com/office/drawing/2014/main" id="{5EE5DE14-382A-1AC7-A660-8E5831B83608}"/>
              </a:ext>
            </a:extLst>
          </p:cNvPr>
          <p:cNvSpPr>
            <a:spLocks noGrp="1"/>
          </p:cNvSpPr>
          <p:nvPr>
            <p:ph sz="quarter" idx="4" hasCustomPrompt="1"/>
          </p:nvPr>
        </p:nvSpPr>
        <p:spPr>
          <a:xfrm>
            <a:off x="6172202" y="2505075"/>
            <a:ext cx="5183188"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9E6D1FFC-28E6-E13A-7721-39658D2AA087}"/>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89212391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27957-9EED-8271-0E72-EFAE0371AF15}"/>
              </a:ext>
            </a:extLst>
          </p:cNvPr>
          <p:cNvSpPr>
            <a:spLocks noGrp="1"/>
          </p:cNvSpPr>
          <p:nvPr>
            <p:ph type="title" hasCustomPrompt="1"/>
          </p:nvPr>
        </p:nvSpPr>
        <p:spPr/>
        <p:txBody>
          <a:bodyPr/>
          <a:lstStyle/>
          <a:p>
            <a:r>
              <a:rPr lang="en-US"/>
              <a:t>CLICK TO EDIT TITLE</a:t>
            </a:r>
          </a:p>
        </p:txBody>
      </p:sp>
      <p:sp>
        <p:nvSpPr>
          <p:cNvPr id="5" name="Slide Number Placeholder 4">
            <a:extLst>
              <a:ext uri="{FF2B5EF4-FFF2-40B4-BE49-F238E27FC236}">
                <a16:creationId xmlns:a16="http://schemas.microsoft.com/office/drawing/2014/main" id="{D555F4F9-1684-DE61-8B6E-9C5982CDC272}"/>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466991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306F0-1717-3D2D-D246-FAEB43F05F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3947A9-5AD0-C2E0-9C2A-6AEFF8E71A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F29E616-0759-E050-D1AF-915A293D4144}"/>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5" name="Footer Placeholder 4">
            <a:extLst>
              <a:ext uri="{FF2B5EF4-FFF2-40B4-BE49-F238E27FC236}">
                <a16:creationId xmlns:a16="http://schemas.microsoft.com/office/drawing/2014/main" id="{8B438228-F648-7755-DD96-A103A8247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E5F621-0759-82A5-D1DE-F0A41F8D5A92}"/>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322387370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93D118-64C2-DAF8-93EF-9D41A6B09A50}"/>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53885685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546ACC9-E2A9-486E-5749-83DDF3B956C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Tree>
    <p:extLst>
      <p:ext uri="{BB962C8B-B14F-4D97-AF65-F5344CB8AC3E}">
        <p14:creationId xmlns:p14="http://schemas.microsoft.com/office/powerpoint/2010/main" val="3538587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ABF1B99-BFB4-0688-A8CA-067A988DADEC}"/>
              </a:ext>
            </a:extLst>
          </p:cNvPr>
          <p:cNvSpPr>
            <a:spLocks noGrp="1"/>
          </p:cNvSpPr>
          <p:nvPr>
            <p:ph type="sldNum" sz="quarter" idx="12"/>
          </p:nvPr>
        </p:nvSpPr>
        <p:spPr/>
        <p:txBody>
          <a:bodyPr/>
          <a:lstStyle/>
          <a:p>
            <a:fld id="{AF566841-F213-4D51-B1D5-0B48849A4FB2}" type="slidenum">
              <a:rPr lang="en-US" smtClean="0"/>
              <a:t>‹#›</a:t>
            </a:fld>
            <a:endParaRPr lang="en-US"/>
          </a:p>
        </p:txBody>
      </p:sp>
      <p:sp>
        <p:nvSpPr>
          <p:cNvPr id="3" name="Content Placeholder 2">
            <a:extLst>
              <a:ext uri="{FF2B5EF4-FFF2-40B4-BE49-F238E27FC236}">
                <a16:creationId xmlns:a16="http://schemas.microsoft.com/office/drawing/2014/main" id="{A1A211F7-F5B3-755A-0FE9-7416E5B6D3BB}"/>
              </a:ext>
            </a:extLst>
          </p:cNvPr>
          <p:cNvSpPr>
            <a:spLocks noGrp="1"/>
          </p:cNvSpPr>
          <p:nvPr>
            <p:ph idx="1" hasCustomPrompt="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1DCA10-F271-79EA-C335-35398B7961CF}"/>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2" name="Title 1">
            <a:extLst>
              <a:ext uri="{FF2B5EF4-FFF2-40B4-BE49-F238E27FC236}">
                <a16:creationId xmlns:a16="http://schemas.microsoft.com/office/drawing/2014/main" id="{F7F18D82-BCB2-4520-6E3E-BC47DF6E92F2}"/>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Tree>
    <p:extLst>
      <p:ext uri="{BB962C8B-B14F-4D97-AF65-F5344CB8AC3E}">
        <p14:creationId xmlns:p14="http://schemas.microsoft.com/office/powerpoint/2010/main" val="118064528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CDE9B-54A8-866E-B788-EB3968761BC7}"/>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
        <p:nvSpPr>
          <p:cNvPr id="4" name="Text Placeholder 3">
            <a:extLst>
              <a:ext uri="{FF2B5EF4-FFF2-40B4-BE49-F238E27FC236}">
                <a16:creationId xmlns:a16="http://schemas.microsoft.com/office/drawing/2014/main" id="{B31F6659-DAE0-7160-C9F6-2C8137D933BD}"/>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3" name="Picture Placeholder 2">
            <a:extLst>
              <a:ext uri="{FF2B5EF4-FFF2-40B4-BE49-F238E27FC236}">
                <a16:creationId xmlns:a16="http://schemas.microsoft.com/office/drawing/2014/main" id="{3F05E2B1-FC9F-DFC8-B82B-3A9D2B911EBC}"/>
              </a:ext>
            </a:extLst>
          </p:cNvPr>
          <p:cNvSpPr>
            <a:spLocks noGrp="1"/>
          </p:cNvSpPr>
          <p:nvPr>
            <p:ph type="pic" idx="1"/>
          </p:nvPr>
        </p:nvSpPr>
        <p:spPr>
          <a:xfrm>
            <a:off x="5183188" y="987428"/>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r>
              <a:rPr lang="en-US"/>
              <a:t>Click icon to add picture</a:t>
            </a:r>
          </a:p>
        </p:txBody>
      </p:sp>
      <p:sp>
        <p:nvSpPr>
          <p:cNvPr id="7" name="Slide Number Placeholder 6">
            <a:extLst>
              <a:ext uri="{FF2B5EF4-FFF2-40B4-BE49-F238E27FC236}">
                <a16:creationId xmlns:a16="http://schemas.microsoft.com/office/drawing/2014/main" id="{330ECE5B-0146-1148-6A0D-A0F447C354A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6198647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92B4C-D932-924C-A9B9-A7396B7CB503}"/>
              </a:ext>
            </a:extLst>
          </p:cNvPr>
          <p:cNvSpPr>
            <a:spLocks noGrp="1"/>
          </p:cNvSpPr>
          <p:nvPr>
            <p:ph type="title" hasCustomPrompt="1"/>
          </p:nvPr>
        </p:nvSpPr>
        <p:spPr/>
        <p:txBody>
          <a:bodyPr/>
          <a:lstStyle/>
          <a:p>
            <a:r>
              <a:rPr lang="en-US"/>
              <a:t>Click to edit title</a:t>
            </a:r>
          </a:p>
        </p:txBody>
      </p:sp>
      <p:sp>
        <p:nvSpPr>
          <p:cNvPr id="3" name="Vertical Text Placeholder 2">
            <a:extLst>
              <a:ext uri="{FF2B5EF4-FFF2-40B4-BE49-F238E27FC236}">
                <a16:creationId xmlns:a16="http://schemas.microsoft.com/office/drawing/2014/main" id="{61DF67A6-D1DA-71BB-CCFF-678D91838913}"/>
              </a:ext>
            </a:extLst>
          </p:cNvPr>
          <p:cNvSpPr>
            <a:spLocks noGrp="1"/>
          </p:cNvSpPr>
          <p:nvPr>
            <p:ph type="body" orient="vert" idx="1" hasCustomPrompt="1"/>
          </p:nvPr>
        </p:nvSpPr>
        <p:spPr/>
        <p:txBody>
          <a:bodyPr vert="eaVert"/>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00713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8CFDF3-4C0B-B588-73E9-559E689FE0AF}"/>
              </a:ext>
            </a:extLst>
          </p:cNvPr>
          <p:cNvSpPr>
            <a:spLocks noGrp="1"/>
          </p:cNvSpPr>
          <p:nvPr>
            <p:ph type="title" orient="vert"/>
          </p:nvPr>
        </p:nvSpPr>
        <p:spPr>
          <a:xfrm>
            <a:off x="8724902" y="365127"/>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E20EF8-D417-90E9-AEFA-DB28B8392B89}"/>
              </a:ext>
            </a:extLst>
          </p:cNvPr>
          <p:cNvSpPr>
            <a:spLocks noGrp="1"/>
          </p:cNvSpPr>
          <p:nvPr>
            <p:ph type="body" orient="vert" idx="1"/>
          </p:nvPr>
        </p:nvSpPr>
        <p:spPr>
          <a:xfrm>
            <a:off x="644769" y="365127"/>
            <a:ext cx="7927731"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3498240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39713658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302684" y="1709353"/>
            <a:ext cx="11588749"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a:t>Insert Text Here</a:t>
            </a:r>
          </a:p>
        </p:txBody>
      </p:sp>
      <p:sp>
        <p:nvSpPr>
          <p:cNvPr id="13" name="Title 1"/>
          <p:cNvSpPr>
            <a:spLocks noGrp="1"/>
          </p:cNvSpPr>
          <p:nvPr>
            <p:ph type="title" hasCustomPrompt="1"/>
          </p:nvPr>
        </p:nvSpPr>
        <p:spPr>
          <a:xfrm>
            <a:off x="302684" y="418355"/>
            <a:ext cx="9737787" cy="535863"/>
          </a:xfrm>
          <a:prstGeom prst="rect">
            <a:avLst/>
          </a:prstGeom>
        </p:spPr>
        <p:txBody>
          <a:bodyPr/>
          <a:lstStyle>
            <a:lvl1pPr>
              <a:defRPr sz="3000" b="1" i="0">
                <a:latin typeface="Arial"/>
                <a:cs typeface="Arial"/>
              </a:defRPr>
            </a:lvl1pPr>
          </a:lstStyle>
          <a:p>
            <a:r>
              <a:rPr lang="en-US"/>
              <a:t>Insert Slide Title</a:t>
            </a:r>
          </a:p>
        </p:txBody>
      </p:sp>
      <p:sp>
        <p:nvSpPr>
          <p:cNvPr id="4" name="Slide Number Placeholder 3"/>
          <p:cNvSpPr>
            <a:spLocks noGrp="1"/>
          </p:cNvSpPr>
          <p:nvPr>
            <p:ph type="sldNum" sz="quarter" idx="14"/>
          </p:nvPr>
        </p:nvSpPr>
        <p:spPr>
          <a:xfrm>
            <a:off x="11356641" y="6449010"/>
            <a:ext cx="635497" cy="365125"/>
          </a:xfrm>
          <a:prstGeom prst="rect">
            <a:avLst/>
          </a:prstGeom>
        </p:spPr>
        <p:txBody>
          <a:bodyPr/>
          <a:lstStyle/>
          <a:p>
            <a:fld id="{AF566841-F213-4D51-B1D5-0B48849A4FB2}" type="slidenum">
              <a:rPr lang="en-US" smtClean="0"/>
              <a:t>‹#›</a:t>
            </a:fld>
            <a:endParaRPr lang="en-US"/>
          </a:p>
        </p:txBody>
      </p:sp>
      <p:sp>
        <p:nvSpPr>
          <p:cNvPr id="6" name="Text Placeholder 4"/>
          <p:cNvSpPr>
            <a:spLocks noGrp="1"/>
          </p:cNvSpPr>
          <p:nvPr>
            <p:ph type="body" sz="quarter" idx="13" hasCustomPrompt="1"/>
          </p:nvPr>
        </p:nvSpPr>
        <p:spPr>
          <a:xfrm>
            <a:off x="302684" y="1006103"/>
            <a:ext cx="11588749"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a:t>Insert Subhead</a:t>
            </a:r>
          </a:p>
        </p:txBody>
      </p:sp>
    </p:spTree>
    <p:extLst>
      <p:ext uri="{BB962C8B-B14F-4D97-AF65-F5344CB8AC3E}">
        <p14:creationId xmlns:p14="http://schemas.microsoft.com/office/powerpoint/2010/main" val="11130232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364015926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687540483"/>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83A0E-244A-A925-4BB9-DD25E8C9A9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189D16-1C9D-C7F7-342F-73653E172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E3742A-9787-5D59-32A2-FE36610FDD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3D7F21-D475-8067-0F72-ED5360286DE7}"/>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6" name="Footer Placeholder 5">
            <a:extLst>
              <a:ext uri="{FF2B5EF4-FFF2-40B4-BE49-F238E27FC236}">
                <a16:creationId xmlns:a16="http://schemas.microsoft.com/office/drawing/2014/main" id="{CFEC2399-4CC2-8DFE-82E7-0330770DEF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73258C-5292-8001-A5E6-D152B90CE52A}"/>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50264967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2D750-C33A-25DB-80B4-3341B150E3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749511-A945-5F88-A2DD-E3180BC3E3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8938BC-3671-8624-02D7-6271CDA44BBD}"/>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EE9C3CF-0AE9-83D0-E604-AE27719AD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2489B-43C3-67B9-A94E-E58A204D3469}"/>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6011130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306F0-1717-3D2D-D246-FAEB43F05F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3947A9-5AD0-C2E0-9C2A-6AEFF8E71A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F29E616-0759-E050-D1AF-915A293D414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B438228-F648-7755-DD96-A103A8247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E5F621-0759-82A5-D1DE-F0A41F8D5A92}"/>
              </a:ext>
            </a:extLst>
          </p:cNvPr>
          <p:cNvSpPr>
            <a:spLocks noGrp="1"/>
          </p:cNvSpPr>
          <p:nvPr>
            <p:ph type="sldNum" sz="quarter" idx="12"/>
          </p:nvPr>
        </p:nvSpPr>
        <p:spPr/>
        <p:txBody>
          <a:bodyPr/>
          <a:lstStyle/>
          <a:p>
            <a:fld id="{97D91E42-FA80-4E5F-9B20-CDDA79C99955}" type="slidenum">
              <a:rPr lang="en-US" smtClean="0"/>
              <a:t>‹#›</a:t>
            </a:fld>
            <a:endParaRPr lang="en-US"/>
          </a:p>
        </p:txBody>
      </p:sp>
    </p:spTree>
    <p:extLst>
      <p:ext uri="{BB962C8B-B14F-4D97-AF65-F5344CB8AC3E}">
        <p14:creationId xmlns:p14="http://schemas.microsoft.com/office/powerpoint/2010/main" val="33093023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83A0E-244A-A925-4BB9-DD25E8C9A9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189D16-1C9D-C7F7-342F-73653E172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E3742A-9787-5D59-32A2-FE36610FDD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3D7F21-D475-8067-0F72-ED5360286DE7}"/>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CFEC2399-4CC2-8DFE-82E7-0330770DEF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73258C-5292-8001-A5E6-D152B90CE52A}"/>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35508975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A1775-7C56-C727-FE99-611B12DB1E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5CA76E-DEB9-13EF-FE22-F7EE50A281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5AB64F-8BFB-D391-756C-ABB79D7553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F308A3-FEDD-38AB-5E37-2D2B9E78BF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31BE1C-6A7B-4880-48E2-98C4886697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868B95-83CE-2FD0-C784-C8EDFA0FB643}"/>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F98B0E5F-CA54-73FC-CAD8-5A73C671B5A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C9B2C6-F307-C067-707C-6D96266A791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1641336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6713C-B3B6-6AC6-2DAE-E7FE19F846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A34778-9766-1267-485E-D6ABB933C463}"/>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AD0079A8-FE76-71AE-E146-FAE1E727A9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F62588-5648-2EC0-EEB2-273DAAA21D6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06643324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0FDEB0-9A7C-EFB1-0CDB-521D03385498}"/>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AD2794CE-8F7B-4300-AE12-1BA8727377F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596591A-9714-3B9C-3563-DD2FB1ED6997}"/>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40874177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94D7E-CF1B-995D-2DAB-A25D7FCA4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E46CA9-21BD-A2A7-F68D-6949C31ED8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BAC8C2B-D60D-111B-76D6-F279EE7F29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540001-64F2-CC77-6133-4260CDF89252}"/>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FCDD026E-B129-BB19-B203-A2411244B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A4AAA-446A-5826-A42E-105935D24DF9}"/>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8280231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0E3AF-836A-06B7-679F-BB70D44EDB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04F53D-50FE-6F90-1258-F0CF99B587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6312344-A328-87D3-B74A-93ACF3F227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6F0AA3-72AC-9DCD-3A6A-AD92E7293DA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AD42FF44-1013-F531-0683-10BC7CA0F4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91D578-8574-0686-CC7D-D7E7471EB0E2}"/>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08972899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1497D-492A-934A-7C52-F0B708F483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C2FB4A-A177-6084-47F4-F09866BBFD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ACD4F6-0F36-DD26-CA22-57F7EB1069E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0BF5995-79F5-4386-00C4-667EF743E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2DA5F-6B95-CAE5-CCB6-B8BBEF566572}"/>
              </a:ext>
            </a:extLst>
          </p:cNvPr>
          <p:cNvSpPr>
            <a:spLocks noGrp="1"/>
          </p:cNvSpPr>
          <p:nvPr>
            <p:ph type="sldNum" sz="quarter" idx="12"/>
          </p:nvPr>
        </p:nvSpPr>
        <p:spPr/>
        <p:txBody>
          <a:bodyPr/>
          <a:lstStyle/>
          <a:p>
            <a:fld id="{97D91E42-FA80-4E5F-9B20-CDDA79C99955}" type="slidenum">
              <a:rPr lang="en-US" smtClean="0"/>
              <a:t>‹#›</a:t>
            </a:fld>
            <a:endParaRPr lang="en-US"/>
          </a:p>
        </p:txBody>
      </p:sp>
    </p:spTree>
    <p:extLst>
      <p:ext uri="{BB962C8B-B14F-4D97-AF65-F5344CB8AC3E}">
        <p14:creationId xmlns:p14="http://schemas.microsoft.com/office/powerpoint/2010/main" val="275295457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5A2F59-9D3E-1874-591F-3D499FA0454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693063-DF97-70BB-65DC-77D3B64516D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D19F23-3A5F-5B80-A5C2-9D11547EF209}"/>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7019C70-0D97-2B8C-4AD2-23AFADBEB1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A3BCBB-8782-AD0A-B48D-54825A6DBC0A}"/>
              </a:ext>
            </a:extLst>
          </p:cNvPr>
          <p:cNvSpPr>
            <a:spLocks noGrp="1"/>
          </p:cNvSpPr>
          <p:nvPr>
            <p:ph type="sldNum" sz="quarter" idx="12"/>
          </p:nvPr>
        </p:nvSpPr>
        <p:spPr/>
        <p:txBody>
          <a:bodyPr/>
          <a:lstStyle/>
          <a:p>
            <a:fld id="{97D91E42-FA80-4E5F-9B20-CDDA79C99955}" type="slidenum">
              <a:rPr lang="en-US" smtClean="0"/>
              <a:t>‹#›</a:t>
            </a:fld>
            <a:endParaRPr lang="en-US"/>
          </a:p>
        </p:txBody>
      </p:sp>
    </p:spTree>
    <p:extLst>
      <p:ext uri="{BB962C8B-B14F-4D97-AF65-F5344CB8AC3E}">
        <p14:creationId xmlns:p14="http://schemas.microsoft.com/office/powerpoint/2010/main" val="3914046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A1775-7C56-C727-FE99-611B12DB1E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5CA76E-DEB9-13EF-FE22-F7EE50A281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5AB64F-8BFB-D391-756C-ABB79D7553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F308A3-FEDD-38AB-5E37-2D2B9E78BF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31BE1C-6A7B-4880-48E2-98C4886697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868B95-83CE-2FD0-C784-C8EDFA0FB643}"/>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8" name="Footer Placeholder 7">
            <a:extLst>
              <a:ext uri="{FF2B5EF4-FFF2-40B4-BE49-F238E27FC236}">
                <a16:creationId xmlns:a16="http://schemas.microsoft.com/office/drawing/2014/main" id="{F98B0E5F-CA54-73FC-CAD8-5A73C671B5A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C9B2C6-F307-C067-707C-6D96266A791C}"/>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40504875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r="-7103"/>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58494542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198977039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BEC07CF-DE1C-5A16-AFE3-58045ECDE006}"/>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4249881" y="2504921"/>
            <a:ext cx="7280733"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4488873" y="4591369"/>
            <a:ext cx="7041742"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7" name="Text Placeholder 16">
            <a:extLst>
              <a:ext uri="{FF2B5EF4-FFF2-40B4-BE49-F238E27FC236}">
                <a16:creationId xmlns:a16="http://schemas.microsoft.com/office/drawing/2014/main" id="{E6F838CB-CD72-2334-C381-9BF56F85A624}"/>
              </a:ext>
            </a:extLst>
          </p:cNvPr>
          <p:cNvSpPr>
            <a:spLocks noGrp="1"/>
          </p:cNvSpPr>
          <p:nvPr>
            <p:ph type="body" sz="quarter" idx="11" hasCustomPrompt="1"/>
          </p:nvPr>
        </p:nvSpPr>
        <p:spPr>
          <a:xfrm>
            <a:off x="4675910" y="5690085"/>
            <a:ext cx="6854708"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16209" y="6342033"/>
            <a:ext cx="1114406"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389742586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r="-7103"/>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153103782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2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182259824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Slide - Custom Imag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8C4886-2087-94B4-E2E5-4E48B7FF8FE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8507728" cy="6858000"/>
          </a:xfrm>
          <a:prstGeom prst="rect">
            <a:avLst/>
          </a:prstGeom>
        </p:spPr>
      </p:pic>
      <p:pic>
        <p:nvPicPr>
          <p:cNvPr id="9" name="Picture 8" descr="A picture containing shape&#10;&#10;Description automatically generated">
            <a:extLst>
              <a:ext uri="{FF2B5EF4-FFF2-40B4-BE49-F238E27FC236}">
                <a16:creationId xmlns:a16="http://schemas.microsoft.com/office/drawing/2014/main" id="{B3488FA0-8E86-6BE9-82C5-43785B32427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49" y="0"/>
            <a:ext cx="11893551" cy="6858000"/>
          </a:xfrm>
          <a:prstGeom prst="rect">
            <a:avLst/>
          </a:prstGeom>
        </p:spPr>
      </p:pic>
      <p:sp>
        <p:nvSpPr>
          <p:cNvPr id="10" name="Title 1">
            <a:extLst>
              <a:ext uri="{FF2B5EF4-FFF2-40B4-BE49-F238E27FC236}">
                <a16:creationId xmlns:a16="http://schemas.microsoft.com/office/drawing/2014/main" id="{B9CC9AF6-817B-A87B-A5E6-9A6BE8BA0878}"/>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11" name="Subtitle 2">
            <a:extLst>
              <a:ext uri="{FF2B5EF4-FFF2-40B4-BE49-F238E27FC236}">
                <a16:creationId xmlns:a16="http://schemas.microsoft.com/office/drawing/2014/main" id="{62636281-107E-01A8-5316-84DAA71CD1E3}"/>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3" name="Date Placeholder 3">
            <a:extLst>
              <a:ext uri="{FF2B5EF4-FFF2-40B4-BE49-F238E27FC236}">
                <a16:creationId xmlns:a16="http://schemas.microsoft.com/office/drawing/2014/main" id="{7651AF7A-8B71-B895-17ED-7EECAFEE7DE8}"/>
              </a:ext>
            </a:extLst>
          </p:cNvPr>
          <p:cNvSpPr>
            <a:spLocks noGrp="1"/>
          </p:cNvSpPr>
          <p:nvPr>
            <p:ph type="dt" sz="half" idx="10"/>
          </p:nvPr>
        </p:nvSpPr>
        <p:spPr>
          <a:xfrm>
            <a:off x="10446026" y="6362185"/>
            <a:ext cx="1084590"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
        <p:nvSpPr>
          <p:cNvPr id="14" name="Text Placeholder 16">
            <a:extLst>
              <a:ext uri="{FF2B5EF4-FFF2-40B4-BE49-F238E27FC236}">
                <a16:creationId xmlns:a16="http://schemas.microsoft.com/office/drawing/2014/main" id="{732F2640-D02F-0BD4-E9A8-A5FD3D27874E}"/>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Tree>
    <p:extLst>
      <p:ext uri="{BB962C8B-B14F-4D97-AF65-F5344CB8AC3E}">
        <p14:creationId xmlns:p14="http://schemas.microsoft.com/office/powerpoint/2010/main" val="300920433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descr="A body of water with buildings along it&#10;&#10;Description automatically generated with medium confidence">
            <a:extLst>
              <a:ext uri="{FF2B5EF4-FFF2-40B4-BE49-F238E27FC236}">
                <a16:creationId xmlns:a16="http://schemas.microsoft.com/office/drawing/2014/main" id="{D898D13A-F035-1AC4-E5CF-2B4EECBAA8E3}"/>
              </a:ext>
            </a:extLst>
          </p:cNvPr>
          <p:cNvPicPr>
            <a:picLocks noChangeAspect="1"/>
          </p:cNvPicPr>
          <p:nvPr/>
        </p:nvPicPr>
        <p:blipFill>
          <a:blip r:embed="rId2"/>
          <a:stretch>
            <a:fillRect/>
          </a:stretch>
        </p:blipFill>
        <p:spPr>
          <a:xfrm>
            <a:off x="0" y="0"/>
            <a:ext cx="12090400" cy="6858000"/>
          </a:xfrm>
          <a:prstGeom prst="rect">
            <a:avLst/>
          </a:prstGeom>
        </p:spPr>
      </p:pic>
      <p:pic>
        <p:nvPicPr>
          <p:cNvPr id="7" name="Picture 6" descr="A picture containing shape&#10;&#10;Description automatically generated">
            <a:extLst>
              <a:ext uri="{FF2B5EF4-FFF2-40B4-BE49-F238E27FC236}">
                <a16:creationId xmlns:a16="http://schemas.microsoft.com/office/drawing/2014/main" id="{09EFC173-553B-6926-8999-560997D15CA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45AB2B46-2729-15F1-5BB4-6B7ADEAC4AAE}"/>
              </a:ext>
            </a:extLst>
          </p:cNvPr>
          <p:cNvSpPr>
            <a:spLocks noGrp="1"/>
          </p:cNvSpPr>
          <p:nvPr>
            <p:ph type="title" hasCustomPrompt="1"/>
          </p:nvPr>
        </p:nvSpPr>
        <p:spPr>
          <a:xfrm>
            <a:off x="6617373" y="974037"/>
            <a:ext cx="4913243" cy="4254363"/>
          </a:xfrm>
        </p:spPr>
        <p:txBody>
          <a:bodyPr anchor="b">
            <a:normAutofit/>
          </a:bodyPr>
          <a:lstStyle>
            <a:lvl1pPr algn="r">
              <a:defRPr sz="5400"/>
            </a:lvl1pPr>
          </a:lstStyle>
          <a:p>
            <a:r>
              <a:rPr lang="en-US"/>
              <a:t>CLICK TO EDIT TITLE</a:t>
            </a:r>
          </a:p>
        </p:txBody>
      </p:sp>
      <p:sp>
        <p:nvSpPr>
          <p:cNvPr id="3" name="Text Placeholder 2">
            <a:extLst>
              <a:ext uri="{FF2B5EF4-FFF2-40B4-BE49-F238E27FC236}">
                <a16:creationId xmlns:a16="http://schemas.microsoft.com/office/drawing/2014/main" id="{A5953286-7208-5D15-2115-F32E5C24CE0F}"/>
              </a:ext>
            </a:extLst>
          </p:cNvPr>
          <p:cNvSpPr>
            <a:spLocks noGrp="1"/>
          </p:cNvSpPr>
          <p:nvPr>
            <p:ph type="body" idx="1" hasCustomPrompt="1"/>
          </p:nvPr>
        </p:nvSpPr>
        <p:spPr>
          <a:xfrm>
            <a:off x="6858002" y="5394965"/>
            <a:ext cx="4672615" cy="931499"/>
          </a:xfrm>
        </p:spPr>
        <p:txBody>
          <a:bodyPr>
            <a:normAutofit/>
          </a:bodyPr>
          <a:lstStyle>
            <a:lvl1pPr marL="0" indent="0" algn="r">
              <a:buNone/>
              <a:defRPr sz="2000" b="0" i="0">
                <a:solidFill>
                  <a:schemeClr val="tx1"/>
                </a:solidFill>
                <a:latin typeface="IBM Plex Sans" panose="020B0503050203000203" pitchFamily="34" charset="0"/>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t>Click to edit text</a:t>
            </a:r>
          </a:p>
        </p:txBody>
      </p:sp>
    </p:spTree>
    <p:extLst>
      <p:ext uri="{BB962C8B-B14F-4D97-AF65-F5344CB8AC3E}">
        <p14:creationId xmlns:p14="http://schemas.microsoft.com/office/powerpoint/2010/main" val="509515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p:txBody>
          <a:bodyPr/>
          <a:lstStyle>
            <a:lvl1pPr marL="228600" indent="-228600">
              <a:defRPr/>
            </a:lvl1pPr>
            <a:lvl2pPr marL="502920" indent="-228589">
              <a:buSzPct val="100000"/>
              <a:buFont typeface="System Font Regular"/>
              <a:buChar char="-"/>
              <a:defRPr/>
            </a:lvl2pPr>
            <a:lvl3pPr marL="777240" indent="-228589">
              <a:buSzPct val="100000"/>
              <a:buFont typeface="System Font Regular"/>
              <a:buChar char="-"/>
              <a:defRPr/>
            </a:lvl3pPr>
            <a:lvl4pPr marL="1005840" indent="-228589">
              <a:buSzPct val="100000"/>
              <a:buFont typeface="System Font Regular"/>
              <a:buChar char="-"/>
              <a:defRPr/>
            </a:lvl4pPr>
            <a:lvl5pPr marL="1280160" indent="-228589">
              <a:buSzPct val="100000"/>
              <a:buFont typeface="System Font Regular"/>
              <a:buChar char="-"/>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46312587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Subhead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4" name="Text Placeholder 3">
            <a:extLst>
              <a:ext uri="{FF2B5EF4-FFF2-40B4-BE49-F238E27FC236}">
                <a16:creationId xmlns:a16="http://schemas.microsoft.com/office/drawing/2014/main" id="{B7F9FF48-9E75-6C88-7706-B4D4B29E8027}"/>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Make sure to use brand colors when creating tables and graphs. If graphs are placed from an outside source, please reformat to use the Stevens Theme Colors set in this template.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a:xfrm>
            <a:off x="644771" y="2202874"/>
            <a:ext cx="10709031" cy="387927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5431678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154865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6713C-B3B6-6AC6-2DAE-E7FE19F846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A34778-9766-1267-485E-D6ABB933C463}"/>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4" name="Footer Placeholder 3">
            <a:extLst>
              <a:ext uri="{FF2B5EF4-FFF2-40B4-BE49-F238E27FC236}">
                <a16:creationId xmlns:a16="http://schemas.microsoft.com/office/drawing/2014/main" id="{AD0079A8-FE76-71AE-E146-FAE1E727A9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F62588-5648-2EC0-EEB2-273DAAA21D64}"/>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83130639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54033128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hree Content and Subhea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410B2EF-F0F6-7528-D1AE-B660054C2BB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1" name="Text Placeholder 3">
            <a:extLst>
              <a:ext uri="{FF2B5EF4-FFF2-40B4-BE49-F238E27FC236}">
                <a16:creationId xmlns:a16="http://schemas.microsoft.com/office/drawing/2014/main" id="{38C80B25-96A7-774E-2468-5777A0523942}"/>
              </a:ext>
            </a:extLst>
          </p:cNvPr>
          <p:cNvSpPr>
            <a:spLocks noGrp="1"/>
          </p:cNvSpPr>
          <p:nvPr>
            <p:ph type="body" sz="quarter" idx="14"/>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Master text styles</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87207863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83138743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Four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408899640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Five Conten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AF436CFC-B187-8D35-9B90-53CDD3C63724}"/>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999" y="2210085"/>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9308"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999" y="4448439"/>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9308"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48212845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Five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205"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7720"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205"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7720"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77030355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wo Content, Subhea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CFB8F7E-E499-364F-DBBC-112AB229FB0F}"/>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9" name="Text Placeholder 3">
            <a:extLst>
              <a:ext uri="{FF2B5EF4-FFF2-40B4-BE49-F238E27FC236}">
                <a16:creationId xmlns:a16="http://schemas.microsoft.com/office/drawing/2014/main" id="{C2104D11-CF58-8BD0-F89F-27B8D217FA90}"/>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40922338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E74C1-7A20-8CB4-3DD4-EB8A50BB8128}"/>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Text Placeholder 2">
            <a:extLst>
              <a:ext uri="{FF2B5EF4-FFF2-40B4-BE49-F238E27FC236}">
                <a16:creationId xmlns:a16="http://schemas.microsoft.com/office/drawing/2014/main" id="{817277B2-0A2F-FA77-9E15-CA3A58A5B545}"/>
              </a:ext>
            </a:extLst>
          </p:cNvPr>
          <p:cNvSpPr>
            <a:spLocks noGrp="1"/>
          </p:cNvSpPr>
          <p:nvPr>
            <p:ph type="body" idx="1" hasCustomPrompt="1"/>
          </p:nvPr>
        </p:nvSpPr>
        <p:spPr>
          <a:xfrm>
            <a:off x="644772"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4" name="Content Placeholder 3">
            <a:extLst>
              <a:ext uri="{FF2B5EF4-FFF2-40B4-BE49-F238E27FC236}">
                <a16:creationId xmlns:a16="http://schemas.microsoft.com/office/drawing/2014/main" id="{07B25F01-3996-B6B6-F8FD-75E9120A8843}"/>
              </a:ext>
            </a:extLst>
          </p:cNvPr>
          <p:cNvSpPr>
            <a:spLocks noGrp="1"/>
          </p:cNvSpPr>
          <p:nvPr>
            <p:ph sz="half" idx="2" hasCustomPrompt="1"/>
          </p:nvPr>
        </p:nvSpPr>
        <p:spPr>
          <a:xfrm>
            <a:off x="644772" y="2505075"/>
            <a:ext cx="5157787"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473F84-FD9A-282A-FBCC-F5ADD527FC9F}"/>
              </a:ext>
            </a:extLst>
          </p:cNvPr>
          <p:cNvSpPr>
            <a:spLocks noGrp="1"/>
          </p:cNvSpPr>
          <p:nvPr>
            <p:ph type="body" sz="quarter" idx="3" hasCustomPrompt="1"/>
          </p:nvPr>
        </p:nvSpPr>
        <p:spPr>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6" name="Content Placeholder 5">
            <a:extLst>
              <a:ext uri="{FF2B5EF4-FFF2-40B4-BE49-F238E27FC236}">
                <a16:creationId xmlns:a16="http://schemas.microsoft.com/office/drawing/2014/main" id="{5EE5DE14-382A-1AC7-A660-8E5831B83608}"/>
              </a:ext>
            </a:extLst>
          </p:cNvPr>
          <p:cNvSpPr>
            <a:spLocks noGrp="1"/>
          </p:cNvSpPr>
          <p:nvPr>
            <p:ph sz="quarter" idx="4" hasCustomPrompt="1"/>
          </p:nvPr>
        </p:nvSpPr>
        <p:spPr>
          <a:xfrm>
            <a:off x="6172202" y="2505075"/>
            <a:ext cx="5183188"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9E6D1FFC-28E6-E13A-7721-39658D2AA087}"/>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2574396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27957-9EED-8271-0E72-EFAE0371AF15}"/>
              </a:ext>
            </a:extLst>
          </p:cNvPr>
          <p:cNvSpPr>
            <a:spLocks noGrp="1"/>
          </p:cNvSpPr>
          <p:nvPr>
            <p:ph type="title" hasCustomPrompt="1"/>
          </p:nvPr>
        </p:nvSpPr>
        <p:spPr/>
        <p:txBody>
          <a:bodyPr/>
          <a:lstStyle/>
          <a:p>
            <a:r>
              <a:rPr lang="en-US"/>
              <a:t>CLICK TO EDIT TITLE</a:t>
            </a:r>
          </a:p>
        </p:txBody>
      </p:sp>
      <p:sp>
        <p:nvSpPr>
          <p:cNvPr id="5" name="Slide Number Placeholder 4">
            <a:extLst>
              <a:ext uri="{FF2B5EF4-FFF2-40B4-BE49-F238E27FC236}">
                <a16:creationId xmlns:a16="http://schemas.microsoft.com/office/drawing/2014/main" id="{D555F4F9-1684-DE61-8B6E-9C5982CDC272}"/>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81890976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93D118-64C2-DAF8-93EF-9D41A6B09A50}"/>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826059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0FDEB0-9A7C-EFB1-0CDB-521D03385498}"/>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3" name="Footer Placeholder 2">
            <a:extLst>
              <a:ext uri="{FF2B5EF4-FFF2-40B4-BE49-F238E27FC236}">
                <a16:creationId xmlns:a16="http://schemas.microsoft.com/office/drawing/2014/main" id="{AD2794CE-8F7B-4300-AE12-1BA8727377F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596591A-9714-3B9C-3563-DD2FB1ED6997}"/>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42884794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546ACC9-E2A9-486E-5749-83DDF3B956C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Tree>
    <p:extLst>
      <p:ext uri="{BB962C8B-B14F-4D97-AF65-F5344CB8AC3E}">
        <p14:creationId xmlns:p14="http://schemas.microsoft.com/office/powerpoint/2010/main" val="147451860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ABF1B99-BFB4-0688-A8CA-067A988DADEC}"/>
              </a:ext>
            </a:extLst>
          </p:cNvPr>
          <p:cNvSpPr>
            <a:spLocks noGrp="1"/>
          </p:cNvSpPr>
          <p:nvPr>
            <p:ph type="sldNum" sz="quarter" idx="12"/>
          </p:nvPr>
        </p:nvSpPr>
        <p:spPr/>
        <p:txBody>
          <a:bodyPr/>
          <a:lstStyle/>
          <a:p>
            <a:fld id="{AF566841-F213-4D51-B1D5-0B48849A4FB2}" type="slidenum">
              <a:rPr lang="en-US" smtClean="0"/>
              <a:t>‹#›</a:t>
            </a:fld>
            <a:endParaRPr lang="en-US"/>
          </a:p>
        </p:txBody>
      </p:sp>
      <p:sp>
        <p:nvSpPr>
          <p:cNvPr id="3" name="Content Placeholder 2">
            <a:extLst>
              <a:ext uri="{FF2B5EF4-FFF2-40B4-BE49-F238E27FC236}">
                <a16:creationId xmlns:a16="http://schemas.microsoft.com/office/drawing/2014/main" id="{A1A211F7-F5B3-755A-0FE9-7416E5B6D3BB}"/>
              </a:ext>
            </a:extLst>
          </p:cNvPr>
          <p:cNvSpPr>
            <a:spLocks noGrp="1"/>
          </p:cNvSpPr>
          <p:nvPr>
            <p:ph idx="1" hasCustomPrompt="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1DCA10-F271-79EA-C335-35398B7961CF}"/>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2" name="Title 1">
            <a:extLst>
              <a:ext uri="{FF2B5EF4-FFF2-40B4-BE49-F238E27FC236}">
                <a16:creationId xmlns:a16="http://schemas.microsoft.com/office/drawing/2014/main" id="{F7F18D82-BCB2-4520-6E3E-BC47DF6E92F2}"/>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Tree>
    <p:extLst>
      <p:ext uri="{BB962C8B-B14F-4D97-AF65-F5344CB8AC3E}">
        <p14:creationId xmlns:p14="http://schemas.microsoft.com/office/powerpoint/2010/main" val="108836574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CDE9B-54A8-866E-B788-EB3968761BC7}"/>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
        <p:nvSpPr>
          <p:cNvPr id="4" name="Text Placeholder 3">
            <a:extLst>
              <a:ext uri="{FF2B5EF4-FFF2-40B4-BE49-F238E27FC236}">
                <a16:creationId xmlns:a16="http://schemas.microsoft.com/office/drawing/2014/main" id="{B31F6659-DAE0-7160-C9F6-2C8137D933BD}"/>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3" name="Picture Placeholder 2">
            <a:extLst>
              <a:ext uri="{FF2B5EF4-FFF2-40B4-BE49-F238E27FC236}">
                <a16:creationId xmlns:a16="http://schemas.microsoft.com/office/drawing/2014/main" id="{3F05E2B1-FC9F-DFC8-B82B-3A9D2B911EBC}"/>
              </a:ext>
            </a:extLst>
          </p:cNvPr>
          <p:cNvSpPr>
            <a:spLocks noGrp="1"/>
          </p:cNvSpPr>
          <p:nvPr>
            <p:ph type="pic" idx="1"/>
          </p:nvPr>
        </p:nvSpPr>
        <p:spPr>
          <a:xfrm>
            <a:off x="5183188" y="987428"/>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r>
              <a:rPr lang="en-US"/>
              <a:t>Click icon to add picture</a:t>
            </a:r>
          </a:p>
        </p:txBody>
      </p:sp>
      <p:sp>
        <p:nvSpPr>
          <p:cNvPr id="7" name="Slide Number Placeholder 6">
            <a:extLst>
              <a:ext uri="{FF2B5EF4-FFF2-40B4-BE49-F238E27FC236}">
                <a16:creationId xmlns:a16="http://schemas.microsoft.com/office/drawing/2014/main" id="{330ECE5B-0146-1148-6A0D-A0F447C354A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99385966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92B4C-D932-924C-A9B9-A7396B7CB503}"/>
              </a:ext>
            </a:extLst>
          </p:cNvPr>
          <p:cNvSpPr>
            <a:spLocks noGrp="1"/>
          </p:cNvSpPr>
          <p:nvPr>
            <p:ph type="title" hasCustomPrompt="1"/>
          </p:nvPr>
        </p:nvSpPr>
        <p:spPr/>
        <p:txBody>
          <a:bodyPr/>
          <a:lstStyle/>
          <a:p>
            <a:r>
              <a:rPr lang="en-US"/>
              <a:t>Click to edit title</a:t>
            </a:r>
          </a:p>
        </p:txBody>
      </p:sp>
      <p:sp>
        <p:nvSpPr>
          <p:cNvPr id="3" name="Vertical Text Placeholder 2">
            <a:extLst>
              <a:ext uri="{FF2B5EF4-FFF2-40B4-BE49-F238E27FC236}">
                <a16:creationId xmlns:a16="http://schemas.microsoft.com/office/drawing/2014/main" id="{61DF67A6-D1DA-71BB-CCFF-678D91838913}"/>
              </a:ext>
            </a:extLst>
          </p:cNvPr>
          <p:cNvSpPr>
            <a:spLocks noGrp="1"/>
          </p:cNvSpPr>
          <p:nvPr>
            <p:ph type="body" orient="vert" idx="1" hasCustomPrompt="1"/>
          </p:nvPr>
        </p:nvSpPr>
        <p:spPr/>
        <p:txBody>
          <a:bodyPr vert="eaVert"/>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9061894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8CFDF3-4C0B-B588-73E9-559E689FE0AF}"/>
              </a:ext>
            </a:extLst>
          </p:cNvPr>
          <p:cNvSpPr>
            <a:spLocks noGrp="1"/>
          </p:cNvSpPr>
          <p:nvPr>
            <p:ph type="title" orient="vert"/>
          </p:nvPr>
        </p:nvSpPr>
        <p:spPr>
          <a:xfrm>
            <a:off x="8724902" y="365127"/>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E20EF8-D417-90E9-AEFA-DB28B8392B89}"/>
              </a:ext>
            </a:extLst>
          </p:cNvPr>
          <p:cNvSpPr>
            <a:spLocks noGrp="1"/>
          </p:cNvSpPr>
          <p:nvPr>
            <p:ph type="body" orient="vert" idx="1"/>
          </p:nvPr>
        </p:nvSpPr>
        <p:spPr>
          <a:xfrm>
            <a:off x="644769" y="365127"/>
            <a:ext cx="7927731"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567206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130839131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302684" y="1709353"/>
            <a:ext cx="11588749"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a:t>Insert Text Here</a:t>
            </a:r>
          </a:p>
        </p:txBody>
      </p:sp>
      <p:sp>
        <p:nvSpPr>
          <p:cNvPr id="13" name="Title 1"/>
          <p:cNvSpPr>
            <a:spLocks noGrp="1"/>
          </p:cNvSpPr>
          <p:nvPr>
            <p:ph type="title" hasCustomPrompt="1"/>
          </p:nvPr>
        </p:nvSpPr>
        <p:spPr>
          <a:xfrm>
            <a:off x="302684" y="418355"/>
            <a:ext cx="9737787" cy="535863"/>
          </a:xfrm>
          <a:prstGeom prst="rect">
            <a:avLst/>
          </a:prstGeom>
        </p:spPr>
        <p:txBody>
          <a:bodyPr/>
          <a:lstStyle>
            <a:lvl1pPr>
              <a:defRPr sz="3000" b="1" i="0">
                <a:latin typeface="Arial"/>
                <a:cs typeface="Arial"/>
              </a:defRPr>
            </a:lvl1pPr>
          </a:lstStyle>
          <a:p>
            <a:r>
              <a:rPr lang="en-US"/>
              <a:t>Insert Slide Title</a:t>
            </a:r>
          </a:p>
        </p:txBody>
      </p:sp>
      <p:sp>
        <p:nvSpPr>
          <p:cNvPr id="4" name="Slide Number Placeholder 3"/>
          <p:cNvSpPr>
            <a:spLocks noGrp="1"/>
          </p:cNvSpPr>
          <p:nvPr>
            <p:ph type="sldNum" sz="quarter" idx="14"/>
          </p:nvPr>
        </p:nvSpPr>
        <p:spPr>
          <a:xfrm>
            <a:off x="11356641" y="6449010"/>
            <a:ext cx="635497" cy="365125"/>
          </a:xfrm>
          <a:prstGeom prst="rect">
            <a:avLst/>
          </a:prstGeom>
        </p:spPr>
        <p:txBody>
          <a:bodyPr/>
          <a:lstStyle/>
          <a:p>
            <a:fld id="{AF566841-F213-4D51-B1D5-0B48849A4FB2}" type="slidenum">
              <a:rPr lang="en-US" smtClean="0"/>
              <a:t>‹#›</a:t>
            </a:fld>
            <a:endParaRPr lang="en-US"/>
          </a:p>
        </p:txBody>
      </p:sp>
      <p:sp>
        <p:nvSpPr>
          <p:cNvPr id="6" name="Text Placeholder 4"/>
          <p:cNvSpPr>
            <a:spLocks noGrp="1"/>
          </p:cNvSpPr>
          <p:nvPr>
            <p:ph type="body" sz="quarter" idx="13" hasCustomPrompt="1"/>
          </p:nvPr>
        </p:nvSpPr>
        <p:spPr>
          <a:xfrm>
            <a:off x="302684" y="1006103"/>
            <a:ext cx="11588749"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a:t>Insert Subhead</a:t>
            </a:r>
          </a:p>
        </p:txBody>
      </p:sp>
    </p:spTree>
    <p:extLst>
      <p:ext uri="{BB962C8B-B14F-4D97-AF65-F5344CB8AC3E}">
        <p14:creationId xmlns:p14="http://schemas.microsoft.com/office/powerpoint/2010/main" val="109783537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165528595"/>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94D7E-CF1B-995D-2DAB-A25D7FCA4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E46CA9-21BD-A2A7-F68D-6949C31ED8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BAC8C2B-D60D-111B-76D6-F279EE7F29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540001-64F2-CC77-6133-4260CDF89252}"/>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6" name="Footer Placeholder 5">
            <a:extLst>
              <a:ext uri="{FF2B5EF4-FFF2-40B4-BE49-F238E27FC236}">
                <a16:creationId xmlns:a16="http://schemas.microsoft.com/office/drawing/2014/main" id="{FCDD026E-B129-BB19-B203-A2411244B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A4AAA-446A-5826-A42E-105935D24DF9}"/>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3165010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0E3AF-836A-06B7-679F-BB70D44EDB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04F53D-50FE-6F90-1258-F0CF99B587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6312344-A328-87D3-B74A-93ACF3F227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6F0AA3-72AC-9DCD-3A6A-AD92E7293DA1}"/>
              </a:ext>
            </a:extLst>
          </p:cNvPr>
          <p:cNvSpPr>
            <a:spLocks noGrp="1"/>
          </p:cNvSpPr>
          <p:nvPr>
            <p:ph type="dt" sz="half" idx="10"/>
          </p:nvPr>
        </p:nvSpPr>
        <p:spPr/>
        <p:txBody>
          <a:bodyPr/>
          <a:lstStyle/>
          <a:p>
            <a:fld id="{A2C79829-9E54-409C-94FB-90AEC105A822}" type="datetimeFigureOut">
              <a:rPr lang="en-US" smtClean="0"/>
              <a:t>12/3/2024</a:t>
            </a:fld>
            <a:endParaRPr lang="en-US"/>
          </a:p>
        </p:txBody>
      </p:sp>
      <p:sp>
        <p:nvSpPr>
          <p:cNvPr id="6" name="Footer Placeholder 5">
            <a:extLst>
              <a:ext uri="{FF2B5EF4-FFF2-40B4-BE49-F238E27FC236}">
                <a16:creationId xmlns:a16="http://schemas.microsoft.com/office/drawing/2014/main" id="{AD42FF44-1013-F531-0683-10BC7CA0F4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91D578-8574-0686-CC7D-D7E7471EB0E2}"/>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8527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slideLayout" Target="../slideLayouts/slideLayout38.xml"/><Relationship Id="rId3" Type="http://schemas.openxmlformats.org/officeDocument/2006/relationships/slideLayout" Target="../slideLayouts/slideLayout15.xml"/><Relationship Id="rId21" Type="http://schemas.openxmlformats.org/officeDocument/2006/relationships/slideLayout" Target="../slideLayouts/slideLayout3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28" Type="http://schemas.openxmlformats.org/officeDocument/2006/relationships/image" Target="../media/image3.emf"/><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26" Type="http://schemas.openxmlformats.org/officeDocument/2006/relationships/slideLayout" Target="../slideLayouts/slideLayout77.xml"/><Relationship Id="rId3" Type="http://schemas.openxmlformats.org/officeDocument/2006/relationships/slideLayout" Target="../slideLayouts/slideLayout54.xml"/><Relationship Id="rId21" Type="http://schemas.openxmlformats.org/officeDocument/2006/relationships/slideLayout" Target="../slideLayouts/slideLayout72.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5" Type="http://schemas.openxmlformats.org/officeDocument/2006/relationships/slideLayout" Target="../slideLayouts/slideLayout76.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slideLayout" Target="../slideLayouts/slideLayout71.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24" Type="http://schemas.openxmlformats.org/officeDocument/2006/relationships/slideLayout" Target="../slideLayouts/slideLayout75.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23" Type="http://schemas.openxmlformats.org/officeDocument/2006/relationships/slideLayout" Target="../slideLayouts/slideLayout74.xml"/><Relationship Id="rId28" Type="http://schemas.openxmlformats.org/officeDocument/2006/relationships/image" Target="../media/image3.emf"/><Relationship Id="rId10" Type="http://schemas.openxmlformats.org/officeDocument/2006/relationships/slideLayout" Target="../slideLayouts/slideLayout61.xml"/><Relationship Id="rId19" Type="http://schemas.openxmlformats.org/officeDocument/2006/relationships/slideLayout" Target="../slideLayouts/slideLayout70.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 Id="rId22" Type="http://schemas.openxmlformats.org/officeDocument/2006/relationships/slideLayout" Target="../slideLayouts/slideLayout73.xml"/><Relationship Id="rId27"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291429-2FC9-1BB0-7DF1-C19A27AB2A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F55510-E610-B650-DFFC-E58E48833A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335185-6ACA-FEE4-B2B5-DBB166AE30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C79829-9E54-409C-94FB-90AEC105A822}" type="datetimeFigureOut">
              <a:rPr lang="en-US" smtClean="0"/>
              <a:t>12/3/2024</a:t>
            </a:fld>
            <a:endParaRPr lang="en-US"/>
          </a:p>
        </p:txBody>
      </p:sp>
      <p:sp>
        <p:nvSpPr>
          <p:cNvPr id="5" name="Footer Placeholder 4">
            <a:extLst>
              <a:ext uri="{FF2B5EF4-FFF2-40B4-BE49-F238E27FC236}">
                <a16:creationId xmlns:a16="http://schemas.microsoft.com/office/drawing/2014/main" id="{3DB22C42-9A08-3D86-2E81-062DA9DC42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7980A4-20AA-CA85-8164-8B3647CD83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292871-0A50-4CAF-AB05-7574085CAA3D}" type="slidenum">
              <a:rPr lang="en-US" smtClean="0"/>
              <a:t>‹#›</a:t>
            </a:fld>
            <a:endParaRPr lang="en-US"/>
          </a:p>
        </p:txBody>
      </p:sp>
    </p:spTree>
    <p:extLst>
      <p:ext uri="{BB962C8B-B14F-4D97-AF65-F5344CB8AC3E}">
        <p14:creationId xmlns:p14="http://schemas.microsoft.com/office/powerpoint/2010/main" val="36081025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C58314-C2CD-B536-46C4-9B698E81FD0F}"/>
              </a:ext>
            </a:extLst>
          </p:cNvPr>
          <p:cNvPicPr>
            <a:picLocks noChangeAspect="1"/>
          </p:cNvPicPr>
          <p:nvPr/>
        </p:nvPicPr>
        <p:blipFill>
          <a:blip r:embed="rId28"/>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3D8260AC-B27C-DE3D-E8FB-3000BB8698CA}"/>
              </a:ext>
            </a:extLst>
          </p:cNvPr>
          <p:cNvSpPr>
            <a:spLocks noGrp="1"/>
          </p:cNvSpPr>
          <p:nvPr>
            <p:ph type="title"/>
          </p:nvPr>
        </p:nvSpPr>
        <p:spPr>
          <a:xfrm>
            <a:off x="644771" y="365125"/>
            <a:ext cx="10709031" cy="1325563"/>
          </a:xfrm>
          <a:prstGeom prst="rect">
            <a:avLst/>
          </a:prstGeom>
        </p:spPr>
        <p:txBody>
          <a:bodyPr vert="horz" lIns="91440" tIns="45720" rIns="91440" bIns="45720" rtlCol="0" anchor="t">
            <a:normAutofit/>
          </a:bodyPr>
          <a:lstStyle/>
          <a:p>
            <a:r>
              <a:rPr lang="en-US"/>
              <a:t>CLICK TO EDIT TITLE</a:t>
            </a:r>
          </a:p>
        </p:txBody>
      </p:sp>
      <p:sp>
        <p:nvSpPr>
          <p:cNvPr id="3" name="Text Placeholder 2">
            <a:extLst>
              <a:ext uri="{FF2B5EF4-FFF2-40B4-BE49-F238E27FC236}">
                <a16:creationId xmlns:a16="http://schemas.microsoft.com/office/drawing/2014/main" id="{227D0E4D-9C81-2FCD-CDF4-6788792CAAEC}"/>
              </a:ext>
            </a:extLst>
          </p:cNvPr>
          <p:cNvSpPr>
            <a:spLocks noGrp="1"/>
          </p:cNvSpPr>
          <p:nvPr>
            <p:ph type="body" idx="1"/>
          </p:nvPr>
        </p:nvSpPr>
        <p:spPr>
          <a:xfrm>
            <a:off x="644771" y="1825625"/>
            <a:ext cx="10709031" cy="4235176"/>
          </a:xfrm>
          <a:prstGeom prst="rect">
            <a:avLst/>
          </a:prstGeom>
        </p:spPr>
        <p:txBody>
          <a:bodyPr vert="horz" lIns="91440" tIns="45720" rIns="91440" bIns="45720" rtlCol="0">
            <a:normAutofit/>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6FF5758-A04B-569F-5DA2-3E27D28C73D9}"/>
              </a:ext>
            </a:extLst>
          </p:cNvPr>
          <p:cNvSpPr>
            <a:spLocks noGrp="1"/>
          </p:cNvSpPr>
          <p:nvPr>
            <p:ph type="sldNum" sz="quarter" idx="4"/>
          </p:nvPr>
        </p:nvSpPr>
        <p:spPr>
          <a:xfrm>
            <a:off x="9375913" y="6276840"/>
            <a:ext cx="2743200" cy="365125"/>
          </a:xfrm>
          <a:prstGeom prst="rect">
            <a:avLst/>
          </a:prstGeom>
        </p:spPr>
        <p:txBody>
          <a:bodyPr vert="horz" lIns="91440" tIns="45720" rIns="91440" bIns="45720" rtlCol="0" anchor="ctr"/>
          <a:lstStyle>
            <a:lvl1pPr algn="r">
              <a:defRPr sz="1200" b="1" i="0">
                <a:solidFill>
                  <a:schemeClr val="accent1"/>
                </a:solidFill>
                <a:latin typeface="IBM Plex Sans" panose="020B0503050203000203" pitchFamily="34" charset="0"/>
              </a:defRPr>
            </a:lvl1pPr>
          </a:lstStyle>
          <a:p>
            <a:fld id="{AF566841-F213-4D51-B1D5-0B48849A4FB2}" type="slidenum">
              <a:rPr lang="en-US" smtClean="0"/>
              <a:t>‹#›</a:t>
            </a:fld>
            <a:endParaRPr lang="en-US"/>
          </a:p>
        </p:txBody>
      </p:sp>
    </p:spTree>
    <p:extLst>
      <p:ext uri="{BB962C8B-B14F-4D97-AF65-F5344CB8AC3E}">
        <p14:creationId xmlns:p14="http://schemas.microsoft.com/office/powerpoint/2010/main" val="19134615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Lst>
  <p:hf hdr="0" ftr="0" dt="0"/>
  <p:txStyles>
    <p:titleStyle>
      <a:lvl1pPr algn="l" defTabSz="914354" rtl="0" eaLnBrk="1" latinLnBrk="0" hangingPunct="1">
        <a:lnSpc>
          <a:spcPct val="90000"/>
        </a:lnSpc>
        <a:spcBef>
          <a:spcPct val="0"/>
        </a:spcBef>
        <a:buNone/>
        <a:defRPr sz="4000" b="1" i="0" kern="1200">
          <a:solidFill>
            <a:schemeClr val="tx1"/>
          </a:solidFill>
          <a:latin typeface="Saira Condensed Condensed SemiBold" pitchFamily="2" charset="77"/>
          <a:ea typeface="+mj-ea"/>
          <a:cs typeface="+mj-cs"/>
        </a:defRPr>
      </a:lvl1pPr>
    </p:titleStyle>
    <p:body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600" algn="l" defTabSz="914354" rtl="0" eaLnBrk="1" latinLnBrk="0" hangingPunct="1">
        <a:lnSpc>
          <a:spcPct val="90000"/>
        </a:lnSpc>
        <a:spcBef>
          <a:spcPts val="500"/>
        </a:spcBef>
        <a:buClr>
          <a:schemeClr val="accent4"/>
        </a:buClr>
        <a:buFont typeface="System Font Regular"/>
        <a:buChar char="-"/>
        <a:defRPr sz="1800" b="0" i="0" kern="1200">
          <a:solidFill>
            <a:schemeClr val="tx1"/>
          </a:solidFill>
          <a:latin typeface="IBM Plex Sans" panose="020B0503050203000203" pitchFamily="34" charset="0"/>
          <a:ea typeface="+mn-ea"/>
          <a:cs typeface="+mn-cs"/>
        </a:defRPr>
      </a:lvl2pPr>
      <a:lvl3pPr marL="7772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600" algn="l" defTabSz="914354" rtl="0" eaLnBrk="1" latinLnBrk="0" hangingPunct="1">
        <a:lnSpc>
          <a:spcPct val="90000"/>
        </a:lnSpc>
        <a:spcBef>
          <a:spcPts val="500"/>
        </a:spcBef>
        <a:buClr>
          <a:schemeClr val="accent4"/>
        </a:buClr>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291429-2FC9-1BB0-7DF1-C19A27AB2A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F55510-E610-B650-DFFC-E58E48833A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335185-6ACA-FEE4-B2B5-DBB166AE30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C79829-9E54-409C-94FB-90AEC105A822}" type="datetimeFigureOut">
              <a:rPr lang="en-US" smtClean="0"/>
              <a:t>12/3/2024</a:t>
            </a:fld>
            <a:endParaRPr lang="en-US"/>
          </a:p>
        </p:txBody>
      </p:sp>
      <p:sp>
        <p:nvSpPr>
          <p:cNvPr id="5" name="Footer Placeholder 4">
            <a:extLst>
              <a:ext uri="{FF2B5EF4-FFF2-40B4-BE49-F238E27FC236}">
                <a16:creationId xmlns:a16="http://schemas.microsoft.com/office/drawing/2014/main" id="{3DB22C42-9A08-3D86-2E81-062DA9DC42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7980A4-20AA-CA85-8164-8B3647CD83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292871-0A50-4CAF-AB05-7574085CAA3D}" type="slidenum">
              <a:rPr lang="en-US" smtClean="0"/>
              <a:t>‹#›</a:t>
            </a:fld>
            <a:endParaRPr lang="en-US"/>
          </a:p>
        </p:txBody>
      </p:sp>
    </p:spTree>
    <p:extLst>
      <p:ext uri="{BB962C8B-B14F-4D97-AF65-F5344CB8AC3E}">
        <p14:creationId xmlns:p14="http://schemas.microsoft.com/office/powerpoint/2010/main" val="2848278367"/>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C58314-C2CD-B536-46C4-9B698E81FD0F}"/>
              </a:ext>
            </a:extLst>
          </p:cNvPr>
          <p:cNvPicPr>
            <a:picLocks noChangeAspect="1"/>
          </p:cNvPicPr>
          <p:nvPr/>
        </p:nvPicPr>
        <p:blipFill>
          <a:blip r:embed="rId28"/>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3D8260AC-B27C-DE3D-E8FB-3000BB8698CA}"/>
              </a:ext>
            </a:extLst>
          </p:cNvPr>
          <p:cNvSpPr>
            <a:spLocks noGrp="1"/>
          </p:cNvSpPr>
          <p:nvPr>
            <p:ph type="title"/>
          </p:nvPr>
        </p:nvSpPr>
        <p:spPr>
          <a:xfrm>
            <a:off x="644771" y="365125"/>
            <a:ext cx="10709031" cy="1325563"/>
          </a:xfrm>
          <a:prstGeom prst="rect">
            <a:avLst/>
          </a:prstGeom>
        </p:spPr>
        <p:txBody>
          <a:bodyPr vert="horz" lIns="91440" tIns="45720" rIns="91440" bIns="45720" rtlCol="0" anchor="t">
            <a:normAutofit/>
          </a:bodyPr>
          <a:lstStyle/>
          <a:p>
            <a:r>
              <a:rPr lang="en-US"/>
              <a:t>CLICK TO EDIT TITLE</a:t>
            </a:r>
          </a:p>
        </p:txBody>
      </p:sp>
      <p:sp>
        <p:nvSpPr>
          <p:cNvPr id="3" name="Text Placeholder 2">
            <a:extLst>
              <a:ext uri="{FF2B5EF4-FFF2-40B4-BE49-F238E27FC236}">
                <a16:creationId xmlns:a16="http://schemas.microsoft.com/office/drawing/2014/main" id="{227D0E4D-9C81-2FCD-CDF4-6788792CAAEC}"/>
              </a:ext>
            </a:extLst>
          </p:cNvPr>
          <p:cNvSpPr>
            <a:spLocks noGrp="1"/>
          </p:cNvSpPr>
          <p:nvPr>
            <p:ph type="body" idx="1"/>
          </p:nvPr>
        </p:nvSpPr>
        <p:spPr>
          <a:xfrm>
            <a:off x="644771" y="1825625"/>
            <a:ext cx="10709031" cy="4235176"/>
          </a:xfrm>
          <a:prstGeom prst="rect">
            <a:avLst/>
          </a:prstGeom>
        </p:spPr>
        <p:txBody>
          <a:bodyPr vert="horz" lIns="91440" tIns="45720" rIns="91440" bIns="45720" rtlCol="0">
            <a:normAutofit/>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6FF5758-A04B-569F-5DA2-3E27D28C73D9}"/>
              </a:ext>
            </a:extLst>
          </p:cNvPr>
          <p:cNvSpPr>
            <a:spLocks noGrp="1"/>
          </p:cNvSpPr>
          <p:nvPr>
            <p:ph type="sldNum" sz="quarter" idx="4"/>
          </p:nvPr>
        </p:nvSpPr>
        <p:spPr>
          <a:xfrm>
            <a:off x="9375913" y="6276840"/>
            <a:ext cx="2743200" cy="365125"/>
          </a:xfrm>
          <a:prstGeom prst="rect">
            <a:avLst/>
          </a:prstGeom>
        </p:spPr>
        <p:txBody>
          <a:bodyPr vert="horz" lIns="91440" tIns="45720" rIns="91440" bIns="45720" rtlCol="0" anchor="ctr"/>
          <a:lstStyle>
            <a:lvl1pPr algn="r">
              <a:defRPr sz="1200" b="1" i="0">
                <a:solidFill>
                  <a:schemeClr val="accent1"/>
                </a:solidFill>
                <a:latin typeface="IBM Plex Sans" panose="020B0503050203000203" pitchFamily="34" charset="0"/>
              </a:defRPr>
            </a:lvl1pPr>
          </a:lstStyle>
          <a:p>
            <a:fld id="{AF566841-F213-4D51-B1D5-0B48849A4FB2}" type="slidenum">
              <a:rPr lang="en-US" smtClean="0"/>
              <a:t>‹#›</a:t>
            </a:fld>
            <a:endParaRPr lang="en-US"/>
          </a:p>
        </p:txBody>
      </p:sp>
    </p:spTree>
    <p:extLst>
      <p:ext uri="{BB962C8B-B14F-4D97-AF65-F5344CB8AC3E}">
        <p14:creationId xmlns:p14="http://schemas.microsoft.com/office/powerpoint/2010/main" val="374367793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 id="2147483738" r:id="rId23"/>
    <p:sldLayoutId id="2147483739" r:id="rId24"/>
    <p:sldLayoutId id="2147483740" r:id="rId25"/>
    <p:sldLayoutId id="2147483741" r:id="rId26"/>
  </p:sldLayoutIdLst>
  <p:hf hdr="0" ftr="0" dt="0"/>
  <p:txStyles>
    <p:titleStyle>
      <a:lvl1pPr algn="l" defTabSz="914354" rtl="0" eaLnBrk="1" latinLnBrk="0" hangingPunct="1">
        <a:lnSpc>
          <a:spcPct val="90000"/>
        </a:lnSpc>
        <a:spcBef>
          <a:spcPct val="0"/>
        </a:spcBef>
        <a:buNone/>
        <a:defRPr sz="4000" b="1" i="0" kern="1200">
          <a:solidFill>
            <a:schemeClr val="tx1"/>
          </a:solidFill>
          <a:latin typeface="Saira Condensed Condensed SemiBold" pitchFamily="2" charset="77"/>
          <a:ea typeface="+mj-ea"/>
          <a:cs typeface="+mj-cs"/>
        </a:defRPr>
      </a:lvl1pPr>
    </p:titleStyle>
    <p:body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600" algn="l" defTabSz="914354" rtl="0" eaLnBrk="1" latinLnBrk="0" hangingPunct="1">
        <a:lnSpc>
          <a:spcPct val="90000"/>
        </a:lnSpc>
        <a:spcBef>
          <a:spcPts val="500"/>
        </a:spcBef>
        <a:buClr>
          <a:schemeClr val="accent4"/>
        </a:buClr>
        <a:buFont typeface="System Font Regular"/>
        <a:buChar char="-"/>
        <a:defRPr sz="1800" b="0" i="0" kern="1200">
          <a:solidFill>
            <a:schemeClr val="tx1"/>
          </a:solidFill>
          <a:latin typeface="IBM Plex Sans" panose="020B0503050203000203" pitchFamily="34" charset="0"/>
          <a:ea typeface="+mn-ea"/>
          <a:cs typeface="+mn-cs"/>
        </a:defRPr>
      </a:lvl2pPr>
      <a:lvl3pPr marL="7772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600" algn="l" defTabSz="914354" rtl="0" eaLnBrk="1" latinLnBrk="0" hangingPunct="1">
        <a:lnSpc>
          <a:spcPct val="90000"/>
        </a:lnSpc>
        <a:spcBef>
          <a:spcPts val="500"/>
        </a:spcBef>
        <a:buClr>
          <a:schemeClr val="accent4"/>
        </a:buClr>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kshayparate123" TargetMode="External"/><Relationship Id="rId2" Type="http://schemas.openxmlformats.org/officeDocument/2006/relationships/hyperlink" Target="https://akshayparate123.github.io/" TargetMode="External"/><Relationship Id="rId1" Type="http://schemas.openxmlformats.org/officeDocument/2006/relationships/slideLayout" Target="../slideLayouts/slideLayout57.xml"/><Relationship Id="rId4" Type="http://schemas.openxmlformats.org/officeDocument/2006/relationships/hyperlink" Target="https://www.linkedin.com/in/akshay-parate-b4916917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5.xml.rels><?xml version="1.0" encoding="UTF-8" standalone="yes"?>
<Relationships xmlns="http://schemas.openxmlformats.org/package/2006/relationships"><Relationship Id="rId3" Type="http://schemas.openxmlformats.org/officeDocument/2006/relationships/hyperlink" Target="https://youtu.be/Hh51fsBg3ls" TargetMode="External"/><Relationship Id="rId2" Type="http://schemas.openxmlformats.org/officeDocument/2006/relationships/hyperlink" Target="https://github.com/akshayparate123/SKY-Personal-AI" TargetMode="External"/><Relationship Id="rId1" Type="http://schemas.openxmlformats.org/officeDocument/2006/relationships/slideLayout" Target="../slideLayouts/slideLayout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akshayparate123/Analysis-of-Adverse-Drug-Effects-Using-Big-Data-and-Cloud-Computing" TargetMode="External"/><Relationship Id="rId1" Type="http://schemas.openxmlformats.org/officeDocument/2006/relationships/slideLayout" Target="../slideLayouts/slideLayout59.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kshayparate123/LSTM-Attention-English-to-French-Translation" TargetMode="External"/><Relationship Id="rId2" Type="http://schemas.openxmlformats.org/officeDocument/2006/relationships/notesSlide" Target="../notesSlides/notesSlide1.xml"/><Relationship Id="rId1" Type="http://schemas.openxmlformats.org/officeDocument/2006/relationships/slideLayout" Target="../slideLayouts/slideLayout60.xml"/><Relationship Id="rId5" Type="http://schemas.openxmlformats.org/officeDocument/2006/relationships/hyperlink" Target="https://github.com/akshayparate123/Word2Vec" TargetMode="External"/><Relationship Id="rId4" Type="http://schemas.openxmlformats.org/officeDocument/2006/relationships/hyperlink" Target="https://github.com/akshayparate123/AuthorMind-Neural-Network-Based-Author-Prediction-from-Text_MLP"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7CCF3F0-4085-C348-172A-CFF8D58F5711}"/>
              </a:ext>
            </a:extLst>
          </p:cNvPr>
          <p:cNvSpPr>
            <a:spLocks noGrp="1"/>
          </p:cNvSpPr>
          <p:nvPr>
            <p:ph type="ctrTitle"/>
          </p:nvPr>
        </p:nvSpPr>
        <p:spPr>
          <a:xfrm>
            <a:off x="6324602" y="2504921"/>
            <a:ext cx="5206015" cy="2061531"/>
          </a:xfrm>
        </p:spPr>
        <p:txBody>
          <a:bodyPr>
            <a:normAutofit/>
          </a:bodyPr>
          <a:lstStyle/>
          <a:p>
            <a:r>
              <a:rPr lang="en-US" sz="6600" b="1" dirty="0"/>
              <a:t>Slides of Talent Show</a:t>
            </a:r>
          </a:p>
        </p:txBody>
      </p:sp>
      <p:sp>
        <p:nvSpPr>
          <p:cNvPr id="16" name="Text Placeholder 3">
            <a:extLst>
              <a:ext uri="{FF2B5EF4-FFF2-40B4-BE49-F238E27FC236}">
                <a16:creationId xmlns:a16="http://schemas.microsoft.com/office/drawing/2014/main" id="{196A0A6F-BCDE-B886-4A74-95292C9C4ABF}"/>
              </a:ext>
            </a:extLst>
          </p:cNvPr>
          <p:cNvSpPr>
            <a:spLocks noGrp="1"/>
          </p:cNvSpPr>
          <p:nvPr>
            <p:ph type="body" sz="quarter" idx="11"/>
          </p:nvPr>
        </p:nvSpPr>
        <p:spPr>
          <a:xfrm>
            <a:off x="6794501" y="5690085"/>
            <a:ext cx="4736115" cy="422507"/>
          </a:xfrm>
        </p:spPr>
        <p:txBody>
          <a:bodyPr>
            <a:normAutofit/>
          </a:bodyPr>
          <a:lstStyle/>
          <a:p>
            <a:r>
              <a:rPr lang="en-US" sz="2400" dirty="0"/>
              <a:t>Akshay Parate</a:t>
            </a:r>
          </a:p>
        </p:txBody>
      </p:sp>
    </p:spTree>
    <p:extLst>
      <p:ext uri="{BB962C8B-B14F-4D97-AF65-F5344CB8AC3E}">
        <p14:creationId xmlns:p14="http://schemas.microsoft.com/office/powerpoint/2010/main" val="481399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3FDA41-00F3-1D0A-E829-E1D5AA40255F}"/>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A18138F6-7C8A-4CBA-139F-7C3B32BC9186}"/>
              </a:ext>
            </a:extLst>
          </p:cNvPr>
          <p:cNvSpPr>
            <a:spLocks noGrp="1"/>
          </p:cNvSpPr>
          <p:nvPr>
            <p:ph type="title"/>
          </p:nvPr>
        </p:nvSpPr>
        <p:spPr>
          <a:xfrm>
            <a:off x="644769" y="365125"/>
            <a:ext cx="11160135" cy="631571"/>
          </a:xfrm>
        </p:spPr>
        <p:txBody>
          <a:bodyPr>
            <a:normAutofit fontScale="90000"/>
          </a:bodyPr>
          <a:lstStyle/>
          <a:p>
            <a:r>
              <a:rPr lang="en-US" sz="4000" dirty="0"/>
              <a:t>SKY - Personal AI Assistant (</a:t>
            </a:r>
            <a:r>
              <a:rPr lang="en-US" b="1" dirty="0"/>
              <a:t>Trying to fix the broken chair</a:t>
            </a:r>
            <a:r>
              <a:rPr lang="en-US" sz="4000" dirty="0"/>
              <a:t>)</a:t>
            </a:r>
            <a:endParaRPr lang="en-US" dirty="0"/>
          </a:p>
        </p:txBody>
      </p:sp>
      <p:sp>
        <p:nvSpPr>
          <p:cNvPr id="8" name="Content Placeholder 7">
            <a:extLst>
              <a:ext uri="{FF2B5EF4-FFF2-40B4-BE49-F238E27FC236}">
                <a16:creationId xmlns:a16="http://schemas.microsoft.com/office/drawing/2014/main" id="{4137E8B5-357D-087E-A6FF-0B6589AF06EE}"/>
              </a:ext>
            </a:extLst>
          </p:cNvPr>
          <p:cNvSpPr>
            <a:spLocks noGrp="1"/>
          </p:cNvSpPr>
          <p:nvPr>
            <p:ph idx="1"/>
          </p:nvPr>
        </p:nvSpPr>
        <p:spPr>
          <a:xfrm>
            <a:off x="644771" y="1325880"/>
            <a:ext cx="10709031" cy="4734921"/>
          </a:xfrm>
        </p:spPr>
        <p:txBody>
          <a:bodyPr/>
          <a:lstStyle/>
          <a:p>
            <a:endParaRPr lang="en-US" sz="1600" dirty="0"/>
          </a:p>
          <a:p>
            <a:endParaRPr lang="en-US" sz="1600" dirty="0"/>
          </a:p>
          <a:p>
            <a:r>
              <a:rPr lang="en-US" sz="1600" dirty="0"/>
              <a:t>I immersed myself in Big Data, developing small projects to deepen my understanding and explore its practical applications. I identified ways to harness Big Data technologies to accelerate execution in my project drastically reducing processing time during data transformation. </a:t>
            </a:r>
          </a:p>
          <a:p>
            <a:r>
              <a:rPr lang="en-US" sz="1600" dirty="0"/>
              <a:t>Additionally, I built a 4090 GPU based system to offset my lack of GPU power, enabling me to train LLMs more effectively with 24GB VRAM. </a:t>
            </a:r>
          </a:p>
          <a:p>
            <a:r>
              <a:rPr lang="en-US" sz="1600" dirty="0"/>
              <a:t>By connecting the skills and embracing cross-domain learning, I transformed my fragmented abilities into a powerful, integrated skill set that drives innovation and efficiency.</a:t>
            </a:r>
          </a:p>
          <a:p>
            <a:r>
              <a:rPr lang="en-US" sz="1600" dirty="0"/>
              <a:t>I adopted a systematic approach of research, experimentation, and iteration to master RAPTOR and REALM, eventually integrating them into the project.</a:t>
            </a:r>
          </a:p>
          <a:p>
            <a:r>
              <a:rPr lang="en-US" sz="1600" dirty="0"/>
              <a:t>This integration not only resolved past challenges but also allowed me to bring unique solutions to the table.</a:t>
            </a:r>
          </a:p>
        </p:txBody>
      </p:sp>
      <p:sp>
        <p:nvSpPr>
          <p:cNvPr id="6" name="Slide Number Placeholder 5">
            <a:extLst>
              <a:ext uri="{FF2B5EF4-FFF2-40B4-BE49-F238E27FC236}">
                <a16:creationId xmlns:a16="http://schemas.microsoft.com/office/drawing/2014/main" id="{C9DF5335-D4E6-0471-B1F8-FD2462ED7C80}"/>
              </a:ext>
            </a:extLst>
          </p:cNvPr>
          <p:cNvSpPr>
            <a:spLocks noGrp="1"/>
          </p:cNvSpPr>
          <p:nvPr>
            <p:ph type="sldNum" sz="quarter" idx="12"/>
          </p:nvPr>
        </p:nvSpPr>
        <p:spPr/>
        <p:txBody>
          <a:bodyPr/>
          <a:lstStyle/>
          <a:p>
            <a:fld id="{AF566841-F213-4D51-B1D5-0B48849A4FB2}" type="slidenum">
              <a:rPr lang="en-US" smtClean="0"/>
              <a:t>10</a:t>
            </a:fld>
            <a:endParaRPr lang="en-US"/>
          </a:p>
        </p:txBody>
      </p:sp>
    </p:spTree>
    <p:extLst>
      <p:ext uri="{BB962C8B-B14F-4D97-AF65-F5344CB8AC3E}">
        <p14:creationId xmlns:p14="http://schemas.microsoft.com/office/powerpoint/2010/main" val="2549465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42421E13-348C-F863-2E6D-27899A8FD330}"/>
              </a:ext>
            </a:extLst>
          </p:cNvPr>
          <p:cNvSpPr>
            <a:spLocks noGrp="1"/>
          </p:cNvSpPr>
          <p:nvPr>
            <p:ph type="sldNum" sz="quarter" idx="12"/>
          </p:nvPr>
        </p:nvSpPr>
        <p:spPr/>
        <p:txBody>
          <a:bodyPr/>
          <a:lstStyle/>
          <a:p>
            <a:fld id="{AF566841-F213-4D51-B1D5-0B48849A4FB2}" type="slidenum">
              <a:rPr lang="en-US" smtClean="0"/>
              <a:t>11</a:t>
            </a:fld>
            <a:endParaRPr lang="en-US"/>
          </a:p>
        </p:txBody>
      </p:sp>
      <p:sp>
        <p:nvSpPr>
          <p:cNvPr id="9" name="Title 6">
            <a:extLst>
              <a:ext uri="{FF2B5EF4-FFF2-40B4-BE49-F238E27FC236}">
                <a16:creationId xmlns:a16="http://schemas.microsoft.com/office/drawing/2014/main" id="{05B489FD-23C4-379E-8CA6-8C9882C4EA51}"/>
              </a:ext>
            </a:extLst>
          </p:cNvPr>
          <p:cNvSpPr>
            <a:spLocks noGrp="1"/>
          </p:cNvSpPr>
          <p:nvPr>
            <p:ph type="title"/>
          </p:nvPr>
        </p:nvSpPr>
        <p:spPr>
          <a:xfrm>
            <a:off x="644769" y="365125"/>
            <a:ext cx="11160135" cy="631571"/>
          </a:xfrm>
        </p:spPr>
        <p:txBody>
          <a:bodyPr>
            <a:normAutofit fontScale="90000"/>
          </a:bodyPr>
          <a:lstStyle/>
          <a:p>
            <a:r>
              <a:rPr lang="en-US" dirty="0"/>
              <a:t>Connecting Dots using Broken Chair Dilemma</a:t>
            </a:r>
          </a:p>
        </p:txBody>
      </p:sp>
      <p:sp>
        <p:nvSpPr>
          <p:cNvPr id="12" name="TextBox 11">
            <a:extLst>
              <a:ext uri="{FF2B5EF4-FFF2-40B4-BE49-F238E27FC236}">
                <a16:creationId xmlns:a16="http://schemas.microsoft.com/office/drawing/2014/main" id="{9304F583-0D31-38BE-C035-865AF24AA860}"/>
              </a:ext>
            </a:extLst>
          </p:cNvPr>
          <p:cNvSpPr txBox="1"/>
          <p:nvPr/>
        </p:nvSpPr>
        <p:spPr>
          <a:xfrm>
            <a:off x="644769" y="1316620"/>
            <a:ext cx="10776087" cy="4931606"/>
          </a:xfrm>
          <a:prstGeom prst="rect">
            <a:avLst/>
          </a:prstGeom>
          <a:noFill/>
        </p:spPr>
        <p:txBody>
          <a:bodyPr wrap="square">
            <a:spAutoFit/>
          </a:bodyPr>
          <a:lstStyle/>
          <a:p>
            <a:pPr defTabSz="914354">
              <a:lnSpc>
                <a:spcPct val="90000"/>
              </a:lnSpc>
              <a:spcBef>
                <a:spcPts val="1000"/>
              </a:spcBef>
              <a:buClr>
                <a:schemeClr val="accent4"/>
              </a:buClr>
            </a:pPr>
            <a:r>
              <a:rPr lang="en-US" sz="1600" dirty="0">
                <a:latin typeface="IBM Plex Sans" panose="020B0503050203000203" pitchFamily="34" charset="0"/>
              </a:rPr>
              <a:t>The "Broken Chair Dilemma" dissolves when projects like SKY, Drug Effect Analysis and other projects come together. Here's how:</a:t>
            </a:r>
          </a:p>
          <a:p>
            <a:pPr defTabSz="914354">
              <a:lnSpc>
                <a:spcPct val="90000"/>
              </a:lnSpc>
              <a:spcBef>
                <a:spcPts val="1000"/>
              </a:spcBef>
              <a:buClr>
                <a:schemeClr val="accent4"/>
              </a:buClr>
            </a:pPr>
            <a:endParaRPr lang="en-US" sz="1600" dirty="0">
              <a:latin typeface="IBM Plex Sans" panose="020B0503050203000203" pitchFamily="34" charset="0"/>
            </a:endParaRPr>
          </a:p>
          <a:p>
            <a:pPr marL="228600" indent="-228600" defTabSz="914354">
              <a:lnSpc>
                <a:spcPct val="90000"/>
              </a:lnSpc>
              <a:spcBef>
                <a:spcPts val="1000"/>
              </a:spcBef>
              <a:buClr>
                <a:schemeClr val="accent4"/>
              </a:buClr>
              <a:buFont typeface="Wingdings" pitchFamily="2" charset="2"/>
              <a:buChar char="§"/>
            </a:pPr>
            <a:r>
              <a:rPr lang="en-US" sz="1600" b="1" dirty="0">
                <a:latin typeface="IBM Plex Sans" panose="020B0503050203000203" pitchFamily="34" charset="0"/>
              </a:rPr>
              <a:t>Project Integration: </a:t>
            </a:r>
            <a:r>
              <a:rPr lang="en-US" sz="1600" dirty="0">
                <a:latin typeface="IBM Plex Sans" panose="020B0503050203000203" pitchFamily="34" charset="0"/>
              </a:rPr>
              <a:t>Other projects I’ve worked on, such as language translation, financial sentiment analysis, and algorithmic trading strategies, can seamlessly integrate with SKY to create a comprehensive one-stop solution for finance analysts.</a:t>
            </a:r>
          </a:p>
          <a:p>
            <a:pPr marL="228600" indent="-228600" defTabSz="914354">
              <a:lnSpc>
                <a:spcPct val="90000"/>
              </a:lnSpc>
              <a:spcBef>
                <a:spcPts val="1000"/>
              </a:spcBef>
              <a:buClr>
                <a:schemeClr val="accent4"/>
              </a:buClr>
              <a:buFont typeface="Wingdings" pitchFamily="2" charset="2"/>
              <a:buChar char="§"/>
            </a:pPr>
            <a:r>
              <a:rPr lang="en-US" sz="1600" b="1" dirty="0">
                <a:latin typeface="IBM Plex Sans" panose="020B0503050203000203" pitchFamily="34" charset="0"/>
              </a:rPr>
              <a:t>Skill Integration: </a:t>
            </a:r>
            <a:r>
              <a:rPr lang="en-US" sz="1600" dirty="0">
                <a:latin typeface="IBM Plex Sans" panose="020B0503050203000203" pitchFamily="34" charset="0"/>
              </a:rPr>
              <a:t>Techniques like knowledge graphs in SKY can enhance clustering in healthcare data, providing more granular insights into drug effects.</a:t>
            </a:r>
          </a:p>
          <a:p>
            <a:pPr marL="228600" indent="-228600" defTabSz="914354">
              <a:lnSpc>
                <a:spcPct val="90000"/>
              </a:lnSpc>
              <a:spcBef>
                <a:spcPts val="1000"/>
              </a:spcBef>
              <a:buClr>
                <a:schemeClr val="accent4"/>
              </a:buClr>
              <a:buFont typeface="Wingdings" pitchFamily="2" charset="2"/>
              <a:buChar char="§"/>
            </a:pPr>
            <a:r>
              <a:rPr lang="en-US" sz="1600" b="1" dirty="0">
                <a:latin typeface="IBM Plex Sans" panose="020B0503050203000203" pitchFamily="34" charset="0"/>
              </a:rPr>
              <a:t>Automation for Scale: </a:t>
            </a:r>
            <a:r>
              <a:rPr lang="en-US" sz="1600" dirty="0">
                <a:latin typeface="IBM Plex Sans" panose="020B0503050203000203" pitchFamily="34" charset="0"/>
              </a:rPr>
              <a:t>SKY's OCR pipeline and job search automation mirror scalable ETL techniques in </a:t>
            </a:r>
            <a:r>
              <a:rPr lang="en-US" sz="1600" dirty="0" err="1">
                <a:latin typeface="IBM Plex Sans" panose="020B0503050203000203" pitchFamily="34" charset="0"/>
              </a:rPr>
              <a:t>PySpark</a:t>
            </a:r>
            <a:r>
              <a:rPr lang="en-US" sz="1600" dirty="0">
                <a:latin typeface="IBM Plex Sans" panose="020B0503050203000203" pitchFamily="34" charset="0"/>
              </a:rPr>
              <a:t>, emphasizing a consistent approach to handling high-volume, high-complexity tasks.</a:t>
            </a:r>
          </a:p>
          <a:p>
            <a:pPr marL="228600" indent="-228600" defTabSz="914354">
              <a:lnSpc>
                <a:spcPct val="90000"/>
              </a:lnSpc>
              <a:spcBef>
                <a:spcPts val="1000"/>
              </a:spcBef>
              <a:buClr>
                <a:schemeClr val="accent4"/>
              </a:buClr>
              <a:buFont typeface="Wingdings" pitchFamily="2" charset="2"/>
              <a:buChar char="§"/>
            </a:pPr>
            <a:r>
              <a:rPr lang="en-US" sz="1600" b="1" dirty="0">
                <a:latin typeface="IBM Plex Sans" panose="020B0503050203000203" pitchFamily="34" charset="0"/>
              </a:rPr>
              <a:t>Decision-Making Tools:</a:t>
            </a:r>
            <a:r>
              <a:rPr lang="en-US" sz="1600" dirty="0">
                <a:latin typeface="IBM Plex Sans" panose="020B0503050203000203" pitchFamily="34" charset="0"/>
              </a:rPr>
              <a:t> The precision of RAG in SKY aligns with the predictive accuracy of Random Forests in drug analysis, both facilitating informed decisions across domains.</a:t>
            </a:r>
          </a:p>
          <a:p>
            <a:endParaRPr lang="en-US" dirty="0"/>
          </a:p>
          <a:p>
            <a:endParaRPr lang="en-US" dirty="0"/>
          </a:p>
          <a:p>
            <a:r>
              <a:rPr lang="en-US" sz="1600" dirty="0">
                <a:latin typeface="IBM Plex Sans" panose="020B0503050203000203" pitchFamily="34" charset="0"/>
              </a:rPr>
              <a:t>In uniting these projects, I can create a framework that supports innovation across industries. From crafting intelligent personal assistants to solving critical healthcare challenges and financial decisions, my work underscores the importance of integration. Each "leg" strengthens the structure, transforming individual expertise into solutions with broad, tangible impact. Together, the pieces redefine the "Broken Chair Dilemma" into a model for success.</a:t>
            </a:r>
          </a:p>
        </p:txBody>
      </p:sp>
    </p:spTree>
    <p:extLst>
      <p:ext uri="{BB962C8B-B14F-4D97-AF65-F5344CB8AC3E}">
        <p14:creationId xmlns:p14="http://schemas.microsoft.com/office/powerpoint/2010/main" val="984591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44FE5CF-52B5-26A8-6E2F-B4CCCB6DCB9C}"/>
              </a:ext>
            </a:extLst>
          </p:cNvPr>
          <p:cNvSpPr>
            <a:spLocks noGrp="1"/>
          </p:cNvSpPr>
          <p:nvPr>
            <p:ph idx="1"/>
          </p:nvPr>
        </p:nvSpPr>
        <p:spPr>
          <a:xfrm>
            <a:off x="644771" y="1106424"/>
            <a:ext cx="10709031" cy="5170416"/>
          </a:xfrm>
        </p:spPr>
        <p:txBody>
          <a:bodyPr>
            <a:normAutofit lnSpcReduction="10000"/>
          </a:bodyPr>
          <a:lstStyle/>
          <a:p>
            <a:r>
              <a:rPr lang="en-US" sz="1600" dirty="0"/>
              <a:t>As an aspiring Research Assistant (RA) in Natural Language Processing (NLP), I offer a unique blend of technical expertise, problem-solving ability, and a proven track record of delivering impactful AI-driven solutions making me an ideal candidate for an RA role in NLP. I am eager to contribute to your team by building impactful solutions.</a:t>
            </a:r>
          </a:p>
          <a:p>
            <a:pPr marL="0" indent="0">
              <a:buNone/>
            </a:pPr>
            <a:endParaRPr lang="en-US" sz="1600" dirty="0"/>
          </a:p>
          <a:p>
            <a:r>
              <a:rPr lang="en-US" sz="1600" b="1" dirty="0"/>
              <a:t>Skill Set</a:t>
            </a:r>
            <a:r>
              <a:rPr lang="en-US" sz="1600" dirty="0"/>
              <a:t>:</a:t>
            </a:r>
            <a:endParaRPr lang="en-US" dirty="0"/>
          </a:p>
          <a:p>
            <a:pPr marL="742950" lvl="1" indent="-285750">
              <a:buFont typeface="Wingdings" panose="05000000000000000000" pitchFamily="2" charset="2"/>
              <a:buChar char="ü"/>
            </a:pPr>
            <a:r>
              <a:rPr lang="en-US" sz="1600" dirty="0"/>
              <a:t>Expertise in Python and problem-solving skills.</a:t>
            </a:r>
          </a:p>
          <a:p>
            <a:pPr marL="742950" lvl="1" indent="-285750">
              <a:buFont typeface="Wingdings" panose="05000000000000000000" pitchFamily="2" charset="2"/>
              <a:buChar char="ü"/>
            </a:pPr>
            <a:r>
              <a:rPr lang="en-US" sz="1600" dirty="0"/>
              <a:t>Expertise in </a:t>
            </a:r>
            <a:r>
              <a:rPr lang="en-US" sz="1600" dirty="0" err="1"/>
              <a:t>PySpark</a:t>
            </a:r>
            <a:r>
              <a:rPr lang="en-US" sz="1600" dirty="0"/>
              <a:t>, Machine Learning, Deep Learning, Natural Language Processing, etc.</a:t>
            </a:r>
          </a:p>
          <a:p>
            <a:pPr marL="742950" lvl="1" indent="-285750">
              <a:buFont typeface="Wingdings" panose="05000000000000000000" pitchFamily="2" charset="2"/>
              <a:buChar char="ü"/>
            </a:pPr>
            <a:r>
              <a:rPr lang="en-US" sz="1600" dirty="0"/>
              <a:t>Expertise in building a deep learning model from scratch without using inbuilt modules.</a:t>
            </a:r>
          </a:p>
          <a:p>
            <a:pPr marL="742950" lvl="1" indent="-285750">
              <a:buFont typeface="Wingdings" panose="05000000000000000000" pitchFamily="2" charset="2"/>
              <a:buChar char="ü"/>
            </a:pPr>
            <a:r>
              <a:rPr lang="en-US" sz="1600" dirty="0"/>
              <a:t>Expertise in fine-tuning advanced models like BART for text generation and advanced RAG for efficient, context-aware retrieval such as REALM and RAPTOR.</a:t>
            </a:r>
          </a:p>
          <a:p>
            <a:pPr marL="742950" lvl="1" indent="-285750">
              <a:buFont typeface="Wingdings" panose="05000000000000000000" pitchFamily="2" charset="2"/>
              <a:buChar char="ü"/>
            </a:pPr>
            <a:r>
              <a:rPr lang="en-US" sz="1600" dirty="0"/>
              <a:t>Proficiency in developing and deploying scalable ETL pipelines using big data tools such as </a:t>
            </a:r>
            <a:r>
              <a:rPr lang="en-US" sz="1600" dirty="0" err="1"/>
              <a:t>PySpark</a:t>
            </a:r>
            <a:r>
              <a:rPr lang="en-US" sz="1600" dirty="0"/>
              <a:t>, ensuring high-quality data preprocessing for NLP tasks.</a:t>
            </a:r>
          </a:p>
          <a:p>
            <a:pPr marL="742950" lvl="1" indent="-285750">
              <a:buFont typeface="Wingdings" panose="05000000000000000000" pitchFamily="2" charset="2"/>
              <a:buChar char="ü"/>
            </a:pPr>
            <a:r>
              <a:rPr lang="en-US" sz="1600" dirty="0"/>
              <a:t>Integrating various tools such as OCR, Job search, QA into a one stop solution.</a:t>
            </a:r>
          </a:p>
          <a:p>
            <a:pPr marL="742950" lvl="1" indent="-285750">
              <a:buFont typeface="Wingdings" panose="05000000000000000000" pitchFamily="2" charset="2"/>
              <a:buChar char="ü"/>
            </a:pPr>
            <a:r>
              <a:rPr lang="en-US" sz="1600" dirty="0"/>
              <a:t>My background integrates NLP with domains such as healthcare, finance and automation, enabling me to bring fresh perspectives and cross-domain applications to the team.</a:t>
            </a:r>
          </a:p>
          <a:p>
            <a:pPr marL="457200" lvl="1" indent="0">
              <a:buNone/>
            </a:pPr>
            <a:endParaRPr lang="en-US" sz="1600" dirty="0"/>
          </a:p>
          <a:p>
            <a:r>
              <a:rPr lang="en-US" sz="1600" b="1" dirty="0"/>
              <a:t>New Ideas to Explore</a:t>
            </a:r>
          </a:p>
          <a:p>
            <a:pPr marL="742950" lvl="1" indent="-285750">
              <a:buFont typeface="Wingdings" panose="05000000000000000000" pitchFamily="2" charset="2"/>
              <a:buChar char="ü"/>
            </a:pPr>
            <a:r>
              <a:rPr lang="en-US" sz="1600" dirty="0"/>
              <a:t>Integrating Graph Neural Networks in NLP to predict connections between user shared history.</a:t>
            </a:r>
          </a:p>
          <a:p>
            <a:pPr marL="742950" lvl="1" indent="-285750">
              <a:buFont typeface="Wingdings" panose="05000000000000000000" pitchFamily="2" charset="2"/>
              <a:buChar char="ü"/>
            </a:pPr>
            <a:r>
              <a:rPr lang="en-US" sz="1600" dirty="0"/>
              <a:t>Developing a model which integrates any functionality in LLM automatically without human intervention.</a:t>
            </a:r>
          </a:p>
        </p:txBody>
      </p:sp>
      <p:sp>
        <p:nvSpPr>
          <p:cNvPr id="6" name="Slide Number Placeholder 5">
            <a:extLst>
              <a:ext uri="{FF2B5EF4-FFF2-40B4-BE49-F238E27FC236}">
                <a16:creationId xmlns:a16="http://schemas.microsoft.com/office/drawing/2014/main" id="{6EF4D7D1-E4AC-FAB1-6A87-3ED4DE6EB38B}"/>
              </a:ext>
            </a:extLst>
          </p:cNvPr>
          <p:cNvSpPr>
            <a:spLocks noGrp="1"/>
          </p:cNvSpPr>
          <p:nvPr>
            <p:ph type="sldNum" sz="quarter" idx="12"/>
          </p:nvPr>
        </p:nvSpPr>
        <p:spPr/>
        <p:txBody>
          <a:bodyPr/>
          <a:lstStyle/>
          <a:p>
            <a:fld id="{AF566841-F213-4D51-B1D5-0B48849A4FB2}" type="slidenum">
              <a:rPr lang="en-US" smtClean="0"/>
              <a:t>12</a:t>
            </a:fld>
            <a:endParaRPr lang="en-US"/>
          </a:p>
        </p:txBody>
      </p:sp>
      <p:sp>
        <p:nvSpPr>
          <p:cNvPr id="11" name="Title 6">
            <a:extLst>
              <a:ext uri="{FF2B5EF4-FFF2-40B4-BE49-F238E27FC236}">
                <a16:creationId xmlns:a16="http://schemas.microsoft.com/office/drawing/2014/main" id="{2BC2CE61-C2F9-61BA-09DA-3B5C2F8A5641}"/>
              </a:ext>
            </a:extLst>
          </p:cNvPr>
          <p:cNvSpPr>
            <a:spLocks noGrp="1"/>
          </p:cNvSpPr>
          <p:nvPr>
            <p:ph type="title"/>
          </p:nvPr>
        </p:nvSpPr>
        <p:spPr>
          <a:xfrm>
            <a:off x="644769" y="365125"/>
            <a:ext cx="11160135" cy="631571"/>
          </a:xfrm>
        </p:spPr>
        <p:txBody>
          <a:bodyPr>
            <a:normAutofit fontScale="90000"/>
          </a:bodyPr>
          <a:lstStyle/>
          <a:p>
            <a:r>
              <a:rPr lang="en-US" dirty="0"/>
              <a:t>My Value and Ideas</a:t>
            </a:r>
          </a:p>
        </p:txBody>
      </p:sp>
    </p:spTree>
    <p:extLst>
      <p:ext uri="{BB962C8B-B14F-4D97-AF65-F5344CB8AC3E}">
        <p14:creationId xmlns:p14="http://schemas.microsoft.com/office/powerpoint/2010/main" val="47798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792907-C373-F699-071A-0EBF7E2DA196}"/>
              </a:ext>
            </a:extLst>
          </p:cNvPr>
          <p:cNvSpPr>
            <a:spLocks noGrp="1"/>
          </p:cNvSpPr>
          <p:nvPr>
            <p:ph type="title"/>
          </p:nvPr>
        </p:nvSpPr>
        <p:spPr>
          <a:xfrm>
            <a:off x="643183" y="216036"/>
            <a:ext cx="10710619" cy="581164"/>
          </a:xfrm>
        </p:spPr>
        <p:txBody>
          <a:bodyPr>
            <a:normAutofit fontScale="90000"/>
          </a:bodyPr>
          <a:lstStyle/>
          <a:p>
            <a:r>
              <a:rPr lang="en-US" dirty="0"/>
              <a:t>BACKGROUND INFORMATION</a:t>
            </a:r>
          </a:p>
        </p:txBody>
      </p:sp>
      <p:sp>
        <p:nvSpPr>
          <p:cNvPr id="6" name="Content Placeholder 5">
            <a:extLst>
              <a:ext uri="{FF2B5EF4-FFF2-40B4-BE49-F238E27FC236}">
                <a16:creationId xmlns:a16="http://schemas.microsoft.com/office/drawing/2014/main" id="{222045FA-FD29-4EFA-3F6C-6DB1F39938C1}"/>
              </a:ext>
            </a:extLst>
          </p:cNvPr>
          <p:cNvSpPr>
            <a:spLocks noGrp="1"/>
          </p:cNvSpPr>
          <p:nvPr>
            <p:ph idx="1"/>
          </p:nvPr>
        </p:nvSpPr>
        <p:spPr>
          <a:xfrm>
            <a:off x="643183" y="1112364"/>
            <a:ext cx="10710619" cy="4948438"/>
          </a:xfrm>
        </p:spPr>
        <p:txBody>
          <a:bodyPr>
            <a:normAutofit lnSpcReduction="10000"/>
          </a:bodyPr>
          <a:lstStyle/>
          <a:p>
            <a:pPr>
              <a:lnSpc>
                <a:spcPct val="100000"/>
              </a:lnSpc>
            </a:pPr>
            <a:r>
              <a:rPr lang="en-US" b="1" dirty="0"/>
              <a:t>First Name : </a:t>
            </a:r>
            <a:r>
              <a:rPr lang="en-US" sz="1600" dirty="0"/>
              <a:t>Akshay</a:t>
            </a:r>
            <a:endParaRPr lang="en-US" dirty="0"/>
          </a:p>
          <a:p>
            <a:pPr>
              <a:lnSpc>
                <a:spcPct val="100000"/>
              </a:lnSpc>
            </a:pPr>
            <a:r>
              <a:rPr lang="en-US" b="1" dirty="0"/>
              <a:t>Last Name : </a:t>
            </a:r>
            <a:r>
              <a:rPr lang="en-US" sz="1600" dirty="0"/>
              <a:t>Parate</a:t>
            </a:r>
            <a:endParaRPr lang="en-US" dirty="0"/>
          </a:p>
          <a:p>
            <a:pPr>
              <a:lnSpc>
                <a:spcPct val="100000"/>
              </a:lnSpc>
            </a:pPr>
            <a:r>
              <a:rPr lang="en-US" b="1" dirty="0"/>
              <a:t>Major :</a:t>
            </a:r>
            <a:r>
              <a:rPr lang="en-US" dirty="0"/>
              <a:t> </a:t>
            </a:r>
            <a:r>
              <a:rPr lang="en-US" sz="1600" dirty="0"/>
              <a:t>Data Science</a:t>
            </a:r>
            <a:endParaRPr lang="en-US" dirty="0"/>
          </a:p>
          <a:p>
            <a:pPr>
              <a:lnSpc>
                <a:spcPct val="100000"/>
              </a:lnSpc>
            </a:pPr>
            <a:r>
              <a:rPr lang="en-US" b="1" dirty="0"/>
              <a:t>Semester :</a:t>
            </a:r>
            <a:r>
              <a:rPr lang="en-US" dirty="0"/>
              <a:t> </a:t>
            </a:r>
            <a:r>
              <a:rPr lang="en-US" sz="1600" dirty="0"/>
              <a:t>3</a:t>
            </a:r>
            <a:r>
              <a:rPr lang="en-US" sz="1600" baseline="30000" dirty="0"/>
              <a:t>rd</a:t>
            </a:r>
            <a:endParaRPr lang="en-US" dirty="0"/>
          </a:p>
          <a:p>
            <a:pPr>
              <a:lnSpc>
                <a:spcPct val="100000"/>
              </a:lnSpc>
            </a:pPr>
            <a:r>
              <a:rPr lang="en-US" b="1" dirty="0"/>
              <a:t>GPA :</a:t>
            </a:r>
            <a:r>
              <a:rPr lang="en-US" dirty="0"/>
              <a:t> </a:t>
            </a:r>
            <a:r>
              <a:rPr lang="en-US" sz="1600" dirty="0"/>
              <a:t>3.55</a:t>
            </a:r>
            <a:endParaRPr lang="en-US" dirty="0"/>
          </a:p>
          <a:p>
            <a:pPr>
              <a:lnSpc>
                <a:spcPct val="100000"/>
              </a:lnSpc>
            </a:pPr>
            <a:r>
              <a:rPr lang="en-US" b="1" dirty="0"/>
              <a:t>Bachelor’s Degree School : </a:t>
            </a:r>
            <a:r>
              <a:rPr lang="en-US" sz="1600" dirty="0"/>
              <a:t>K.J. Somaiya College of Engineering - University of Mumbai (2018-2021)</a:t>
            </a:r>
          </a:p>
          <a:p>
            <a:pPr>
              <a:lnSpc>
                <a:spcPct val="100000"/>
              </a:lnSpc>
            </a:pPr>
            <a:r>
              <a:rPr lang="en-US" b="1" dirty="0"/>
              <a:t>Certifications :</a:t>
            </a:r>
            <a:r>
              <a:rPr lang="en-US" dirty="0"/>
              <a:t> </a:t>
            </a:r>
            <a:r>
              <a:rPr lang="en-US" sz="1600" dirty="0"/>
              <a:t>Advanced Certificate </a:t>
            </a:r>
            <a:r>
              <a:rPr lang="en-US" sz="1600" dirty="0" err="1"/>
              <a:t>Programme</a:t>
            </a:r>
            <a:r>
              <a:rPr lang="en-US" sz="1600" dirty="0"/>
              <a:t> in Blockchain Technology (2020-2021)</a:t>
            </a:r>
            <a:endParaRPr lang="en-US" dirty="0"/>
          </a:p>
          <a:p>
            <a:pPr>
              <a:lnSpc>
                <a:spcPct val="100000"/>
              </a:lnSpc>
            </a:pPr>
            <a:r>
              <a:rPr lang="en-US" b="1" dirty="0"/>
              <a:t>Experience : </a:t>
            </a:r>
            <a:r>
              <a:rPr lang="en-US" sz="1600" dirty="0"/>
              <a:t>Senior Consultant at </a:t>
            </a:r>
            <a:r>
              <a:rPr lang="en-US" sz="1600" dirty="0" err="1"/>
              <a:t>LTIMindtree</a:t>
            </a:r>
            <a:r>
              <a:rPr lang="en-US" sz="1600" dirty="0"/>
              <a:t> (2021 – 2023)</a:t>
            </a:r>
            <a:endParaRPr lang="en-US" dirty="0"/>
          </a:p>
          <a:p>
            <a:pPr>
              <a:lnSpc>
                <a:spcPct val="100000"/>
              </a:lnSpc>
            </a:pPr>
            <a:r>
              <a:rPr lang="en-US" b="1" dirty="0"/>
              <a:t>Awards :</a:t>
            </a:r>
            <a:r>
              <a:rPr lang="en-US" dirty="0"/>
              <a:t> </a:t>
            </a:r>
            <a:r>
              <a:rPr lang="en-US" sz="1600" dirty="0"/>
              <a:t>Best employee of the year at </a:t>
            </a:r>
            <a:r>
              <a:rPr lang="en-US" sz="1600" dirty="0" err="1"/>
              <a:t>LTIMindtree</a:t>
            </a:r>
            <a:r>
              <a:rPr lang="en-US" sz="1600" dirty="0"/>
              <a:t> (2023)</a:t>
            </a:r>
          </a:p>
          <a:p>
            <a:pPr>
              <a:lnSpc>
                <a:spcPct val="100000"/>
              </a:lnSpc>
            </a:pPr>
            <a:r>
              <a:rPr lang="en-US" b="1" dirty="0"/>
              <a:t>Accomplishments :</a:t>
            </a:r>
            <a:r>
              <a:rPr lang="en-US" dirty="0"/>
              <a:t> </a:t>
            </a:r>
            <a:r>
              <a:rPr lang="en-US" sz="1600" dirty="0"/>
              <a:t>Stood 3</a:t>
            </a:r>
            <a:r>
              <a:rPr lang="en-US" sz="1600" baseline="30000" dirty="0"/>
              <a:t>rd</a:t>
            </a:r>
            <a:r>
              <a:rPr lang="en-US" sz="1600" dirty="0"/>
              <a:t> place in MSBTE (Diploma - 2018)</a:t>
            </a:r>
          </a:p>
          <a:p>
            <a:pPr>
              <a:lnSpc>
                <a:spcPct val="100000"/>
              </a:lnSpc>
            </a:pPr>
            <a:r>
              <a:rPr lang="en-US" b="1" dirty="0"/>
              <a:t>Portfolio</a:t>
            </a:r>
            <a:r>
              <a:rPr lang="en-US" sz="1600" b="1" dirty="0"/>
              <a:t> :</a:t>
            </a:r>
            <a:r>
              <a:rPr lang="en-US" sz="1600" dirty="0"/>
              <a:t> </a:t>
            </a:r>
            <a:r>
              <a:rPr lang="en-US" sz="1600" dirty="0">
                <a:hlinkClick r:id="rId2"/>
              </a:rPr>
              <a:t>https://akshayparate123.github.io/</a:t>
            </a:r>
            <a:endParaRPr lang="en-US" sz="1600" dirty="0"/>
          </a:p>
          <a:p>
            <a:pPr>
              <a:lnSpc>
                <a:spcPct val="100000"/>
              </a:lnSpc>
            </a:pPr>
            <a:r>
              <a:rPr lang="en-US" b="1" dirty="0" err="1"/>
              <a:t>Github</a:t>
            </a:r>
            <a:r>
              <a:rPr lang="en-US" sz="1600" b="1" dirty="0"/>
              <a:t> :</a:t>
            </a:r>
            <a:r>
              <a:rPr lang="en-US" sz="1600" dirty="0"/>
              <a:t> </a:t>
            </a:r>
            <a:r>
              <a:rPr lang="en-US" sz="1600" dirty="0">
                <a:hlinkClick r:id="rId3"/>
              </a:rPr>
              <a:t>https://github.com/akshayparate123</a:t>
            </a:r>
            <a:endParaRPr lang="en-US" sz="1600" dirty="0"/>
          </a:p>
          <a:p>
            <a:pPr>
              <a:lnSpc>
                <a:spcPct val="100000"/>
              </a:lnSpc>
            </a:pPr>
            <a:r>
              <a:rPr lang="en-US" b="1" dirty="0"/>
              <a:t>LinkedIn</a:t>
            </a:r>
            <a:r>
              <a:rPr lang="en-US" sz="1600" b="1" dirty="0"/>
              <a:t> : </a:t>
            </a:r>
            <a:r>
              <a:rPr lang="en-US" sz="1600" dirty="0">
                <a:hlinkClick r:id="rId4"/>
              </a:rPr>
              <a:t>https://www.linkedin.com/in/akshay-parate-b49169171/</a:t>
            </a:r>
            <a:endParaRPr lang="en-US" dirty="0"/>
          </a:p>
        </p:txBody>
      </p:sp>
      <p:sp>
        <p:nvSpPr>
          <p:cNvPr id="4" name="Slide Number Placeholder 3">
            <a:extLst>
              <a:ext uri="{FF2B5EF4-FFF2-40B4-BE49-F238E27FC236}">
                <a16:creationId xmlns:a16="http://schemas.microsoft.com/office/drawing/2014/main" id="{EBFA0765-62DC-F25A-EC6C-B23580B95E9A}"/>
              </a:ext>
            </a:extLst>
          </p:cNvPr>
          <p:cNvSpPr>
            <a:spLocks noGrp="1"/>
          </p:cNvSpPr>
          <p:nvPr>
            <p:ph type="sldNum" sz="quarter" idx="12"/>
          </p:nvPr>
        </p:nvSpPr>
        <p:spPr/>
        <p:txBody>
          <a:bodyPr/>
          <a:lstStyle/>
          <a:p>
            <a:fld id="{AF566841-F213-4D51-B1D5-0B48849A4FB2}" type="slidenum">
              <a:rPr lang="en-US" smtClean="0"/>
              <a:t>2</a:t>
            </a:fld>
            <a:endParaRPr lang="en-US"/>
          </a:p>
        </p:txBody>
      </p:sp>
    </p:spTree>
    <p:extLst>
      <p:ext uri="{BB962C8B-B14F-4D97-AF65-F5344CB8AC3E}">
        <p14:creationId xmlns:p14="http://schemas.microsoft.com/office/powerpoint/2010/main" val="3168484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39E023A-1433-6648-EB71-B8DF721FA643}"/>
              </a:ext>
            </a:extLst>
          </p:cNvPr>
          <p:cNvSpPr>
            <a:spLocks noGrp="1"/>
          </p:cNvSpPr>
          <p:nvPr>
            <p:ph sz="half" idx="1"/>
          </p:nvPr>
        </p:nvSpPr>
        <p:spPr>
          <a:xfrm>
            <a:off x="646356" y="1975105"/>
            <a:ext cx="7518843" cy="4768788"/>
          </a:xfrm>
        </p:spPr>
        <p:txBody>
          <a:bodyPr>
            <a:normAutofit/>
          </a:bodyPr>
          <a:lstStyle/>
          <a:p>
            <a:pPr marL="0" indent="0">
              <a:buNone/>
            </a:pPr>
            <a:r>
              <a:rPr lang="en-US" sz="2000" u="sng" dirty="0"/>
              <a:t>Key Results and Outcomes</a:t>
            </a:r>
            <a:r>
              <a:rPr lang="en-US" sz="2000" dirty="0"/>
              <a:t> :</a:t>
            </a:r>
          </a:p>
          <a:p>
            <a:pPr>
              <a:lnSpc>
                <a:spcPct val="100000"/>
              </a:lnSpc>
            </a:pPr>
            <a:r>
              <a:rPr lang="en-US" sz="1600" b="1" dirty="0"/>
              <a:t>Finetuned BART model : </a:t>
            </a:r>
            <a:r>
              <a:rPr lang="en-US" sz="1600" dirty="0"/>
              <a:t>Text generation</a:t>
            </a:r>
          </a:p>
          <a:p>
            <a:pPr>
              <a:lnSpc>
                <a:spcPct val="100000"/>
              </a:lnSpc>
            </a:pPr>
            <a:r>
              <a:rPr lang="en-US" sz="1600" b="1" dirty="0"/>
              <a:t>Speech to text (STT) :</a:t>
            </a:r>
            <a:r>
              <a:rPr lang="en-US" sz="1600" dirty="0"/>
              <a:t>  Voice control</a:t>
            </a:r>
          </a:p>
          <a:p>
            <a:pPr>
              <a:lnSpc>
                <a:spcPct val="100000"/>
              </a:lnSpc>
            </a:pPr>
            <a:r>
              <a:rPr lang="en-US" sz="1600" b="1" dirty="0"/>
              <a:t>Text to speech (TTS) : </a:t>
            </a:r>
            <a:r>
              <a:rPr lang="en-US" sz="1600" dirty="0"/>
              <a:t>Handsfree interaction</a:t>
            </a:r>
          </a:p>
          <a:p>
            <a:pPr>
              <a:lnSpc>
                <a:spcPct val="100000"/>
              </a:lnSpc>
            </a:pPr>
            <a:r>
              <a:rPr lang="en-US" sz="1600" b="1" dirty="0"/>
              <a:t>OCR Pipeline : </a:t>
            </a:r>
            <a:r>
              <a:rPr lang="en-US" sz="1600" dirty="0"/>
              <a:t>Screen interaction with SKY-AI</a:t>
            </a:r>
          </a:p>
          <a:p>
            <a:pPr>
              <a:lnSpc>
                <a:spcPct val="100000"/>
              </a:lnSpc>
            </a:pPr>
            <a:r>
              <a:rPr lang="en-US" sz="1600" b="1" dirty="0"/>
              <a:t>Job Search Functionality : </a:t>
            </a:r>
            <a:r>
              <a:rPr lang="en-US" sz="1600" dirty="0"/>
              <a:t>Voice controlled job search (100 jobs in 10 seconds)</a:t>
            </a:r>
          </a:p>
          <a:p>
            <a:pPr>
              <a:lnSpc>
                <a:spcPct val="100000"/>
              </a:lnSpc>
            </a:pPr>
            <a:r>
              <a:rPr lang="en-US" sz="1600" b="1" dirty="0"/>
              <a:t>Resume &amp; Cover Letter Tailoring : </a:t>
            </a:r>
            <a:r>
              <a:rPr lang="en-US" sz="1600" dirty="0"/>
              <a:t>Claude API</a:t>
            </a:r>
          </a:p>
          <a:p>
            <a:pPr>
              <a:lnSpc>
                <a:spcPct val="100000"/>
              </a:lnSpc>
            </a:pPr>
            <a:r>
              <a:rPr lang="en-US" sz="1600" b="1" dirty="0"/>
              <a:t>Knowledge Graphs : </a:t>
            </a:r>
            <a:r>
              <a:rPr lang="en-US" sz="1600" dirty="0"/>
              <a:t>Relations between texts</a:t>
            </a:r>
          </a:p>
          <a:p>
            <a:pPr>
              <a:lnSpc>
                <a:spcPct val="100000"/>
              </a:lnSpc>
            </a:pPr>
            <a:r>
              <a:rPr lang="en-US" sz="1600" b="1" dirty="0"/>
              <a:t>Retrieval Augmented Language Model (REALM) : </a:t>
            </a:r>
            <a:r>
              <a:rPr lang="en-US" sz="1600" dirty="0"/>
              <a:t>Graph path prediction.</a:t>
            </a:r>
          </a:p>
          <a:p>
            <a:r>
              <a:rPr lang="en-US" sz="1600" b="1" dirty="0"/>
              <a:t>Retrieval Augmented Generation (RAG) using Knowledge Graph Agents :</a:t>
            </a:r>
            <a:r>
              <a:rPr lang="en-US" sz="1600" dirty="0"/>
              <a:t> Relevant text retrieval in 1 sec using REALM (LLM Agent).</a:t>
            </a:r>
          </a:p>
          <a:p>
            <a:endParaRPr lang="en-US" sz="1600" dirty="0"/>
          </a:p>
          <a:p>
            <a:endParaRPr lang="en-US" sz="1600" dirty="0"/>
          </a:p>
          <a:p>
            <a:endParaRPr lang="en-US" sz="2400" dirty="0"/>
          </a:p>
        </p:txBody>
      </p:sp>
      <p:sp>
        <p:nvSpPr>
          <p:cNvPr id="5" name="Content Placeholder 4">
            <a:extLst>
              <a:ext uri="{FF2B5EF4-FFF2-40B4-BE49-F238E27FC236}">
                <a16:creationId xmlns:a16="http://schemas.microsoft.com/office/drawing/2014/main" id="{4633FAF0-0022-3DE0-1CB7-B676C0F84C53}"/>
              </a:ext>
            </a:extLst>
          </p:cNvPr>
          <p:cNvSpPr>
            <a:spLocks noGrp="1"/>
          </p:cNvSpPr>
          <p:nvPr>
            <p:ph sz="half" idx="2"/>
          </p:nvPr>
        </p:nvSpPr>
        <p:spPr>
          <a:xfrm>
            <a:off x="8325456" y="1975105"/>
            <a:ext cx="3029932" cy="4768787"/>
          </a:xfrm>
        </p:spPr>
        <p:txBody>
          <a:bodyPr/>
          <a:lstStyle/>
          <a:p>
            <a:pPr marL="0" indent="0">
              <a:buNone/>
            </a:pPr>
            <a:r>
              <a:rPr lang="en-US" sz="2000" u="sng" dirty="0"/>
              <a:t>Tech Stack </a:t>
            </a:r>
            <a:r>
              <a:rPr lang="en-US" dirty="0"/>
              <a:t>:</a:t>
            </a:r>
          </a:p>
          <a:p>
            <a:pPr>
              <a:buFont typeface="Wingdings" panose="05000000000000000000" pitchFamily="2" charset="2"/>
              <a:buChar char="Ø"/>
            </a:pPr>
            <a:r>
              <a:rPr lang="en-IN" dirty="0"/>
              <a:t>Python, Deep Learning</a:t>
            </a:r>
          </a:p>
          <a:p>
            <a:pPr>
              <a:buFont typeface="Wingdings" panose="05000000000000000000" pitchFamily="2" charset="2"/>
              <a:buChar char="Ø"/>
            </a:pPr>
            <a:r>
              <a:rPr lang="en-IN" dirty="0"/>
              <a:t>Python, STT API</a:t>
            </a:r>
          </a:p>
          <a:p>
            <a:pPr>
              <a:buFont typeface="Wingdings" panose="05000000000000000000" pitchFamily="2" charset="2"/>
              <a:buChar char="Ø"/>
            </a:pPr>
            <a:r>
              <a:rPr lang="en-IN" dirty="0"/>
              <a:t>Python, TTS API</a:t>
            </a:r>
          </a:p>
          <a:p>
            <a:pPr>
              <a:buFont typeface="Wingdings" panose="05000000000000000000" pitchFamily="2" charset="2"/>
              <a:buChar char="Ø"/>
            </a:pPr>
            <a:r>
              <a:rPr lang="en-IN" dirty="0"/>
              <a:t>Python, OCR, LLM</a:t>
            </a:r>
          </a:p>
          <a:p>
            <a:pPr>
              <a:buFont typeface="Wingdings" panose="05000000000000000000" pitchFamily="2" charset="2"/>
              <a:buChar char="Ø"/>
            </a:pPr>
            <a:r>
              <a:rPr lang="en-IN" dirty="0"/>
              <a:t>Python, Selenium, LLM</a:t>
            </a:r>
          </a:p>
          <a:p>
            <a:pPr>
              <a:buFont typeface="Wingdings" panose="05000000000000000000" pitchFamily="2" charset="2"/>
              <a:buChar char="Ø"/>
            </a:pPr>
            <a:endParaRPr lang="en-IN" dirty="0"/>
          </a:p>
          <a:p>
            <a:pPr>
              <a:buFont typeface="Wingdings" panose="05000000000000000000" pitchFamily="2" charset="2"/>
              <a:buChar char="Ø"/>
            </a:pPr>
            <a:r>
              <a:rPr lang="en-IN" dirty="0"/>
              <a:t>Python, LLM</a:t>
            </a:r>
          </a:p>
          <a:p>
            <a:pPr>
              <a:buFont typeface="Wingdings" panose="05000000000000000000" pitchFamily="2" charset="2"/>
              <a:buChar char="Ø"/>
            </a:pPr>
            <a:r>
              <a:rPr lang="en-IN" dirty="0"/>
              <a:t>Python, Network Graphs</a:t>
            </a:r>
          </a:p>
          <a:p>
            <a:pPr>
              <a:buFont typeface="Wingdings" panose="05000000000000000000" pitchFamily="2" charset="2"/>
              <a:buChar char="Ø"/>
            </a:pPr>
            <a:r>
              <a:rPr lang="en-IN" dirty="0"/>
              <a:t>Python, LLM Agents</a:t>
            </a:r>
          </a:p>
          <a:p>
            <a:pPr>
              <a:buFont typeface="Wingdings" panose="05000000000000000000" pitchFamily="2" charset="2"/>
              <a:buChar char="Ø"/>
            </a:pPr>
            <a:r>
              <a:rPr lang="en-IN" dirty="0"/>
              <a:t>Python, Network Graphs</a:t>
            </a:r>
          </a:p>
          <a:p>
            <a:pPr>
              <a:buFont typeface="Wingdings" panose="05000000000000000000" pitchFamily="2" charset="2"/>
              <a:buChar char="Ø"/>
            </a:pPr>
            <a:endParaRPr lang="en-IN" dirty="0"/>
          </a:p>
        </p:txBody>
      </p:sp>
      <p:sp>
        <p:nvSpPr>
          <p:cNvPr id="4" name="Slide Number Placeholder 3">
            <a:extLst>
              <a:ext uri="{FF2B5EF4-FFF2-40B4-BE49-F238E27FC236}">
                <a16:creationId xmlns:a16="http://schemas.microsoft.com/office/drawing/2014/main" id="{AC4D0FD9-682F-F157-0CB2-9DCF6CB6ED82}"/>
              </a:ext>
            </a:extLst>
          </p:cNvPr>
          <p:cNvSpPr>
            <a:spLocks noGrp="1"/>
          </p:cNvSpPr>
          <p:nvPr>
            <p:ph type="sldNum" sz="quarter" idx="12"/>
          </p:nvPr>
        </p:nvSpPr>
        <p:spPr/>
        <p:txBody>
          <a:bodyPr/>
          <a:lstStyle/>
          <a:p>
            <a:fld id="{AF566841-F213-4D51-B1D5-0B48849A4FB2}" type="slidenum">
              <a:rPr lang="en-US" smtClean="0"/>
              <a:t>3</a:t>
            </a:fld>
            <a:endParaRPr lang="en-US"/>
          </a:p>
        </p:txBody>
      </p:sp>
      <p:sp>
        <p:nvSpPr>
          <p:cNvPr id="9" name="Title 1">
            <a:extLst>
              <a:ext uri="{FF2B5EF4-FFF2-40B4-BE49-F238E27FC236}">
                <a16:creationId xmlns:a16="http://schemas.microsoft.com/office/drawing/2014/main" id="{A14F953F-AD66-4A21-7978-5D927A26B9A8}"/>
              </a:ext>
            </a:extLst>
          </p:cNvPr>
          <p:cNvSpPr>
            <a:spLocks noGrp="1"/>
          </p:cNvSpPr>
          <p:nvPr>
            <p:ph type="title"/>
          </p:nvPr>
        </p:nvSpPr>
        <p:spPr>
          <a:xfrm>
            <a:off x="644769" y="216035"/>
            <a:ext cx="10710619" cy="695579"/>
          </a:xfrm>
        </p:spPr>
        <p:txBody>
          <a:bodyPr>
            <a:noAutofit/>
          </a:bodyPr>
          <a:lstStyle/>
          <a:p>
            <a:r>
              <a:rPr lang="en-US" sz="3200" dirty="0"/>
              <a:t>PROJECT HIGHLIGHTS (SKY - Personal AI Assistant)</a:t>
            </a:r>
            <a:br>
              <a:rPr lang="en-US" sz="3200" dirty="0"/>
            </a:br>
            <a:endParaRPr lang="en-US" sz="3200" dirty="0"/>
          </a:p>
        </p:txBody>
      </p:sp>
      <p:sp>
        <p:nvSpPr>
          <p:cNvPr id="10" name="TextBox 9">
            <a:extLst>
              <a:ext uri="{FF2B5EF4-FFF2-40B4-BE49-F238E27FC236}">
                <a16:creationId xmlns:a16="http://schemas.microsoft.com/office/drawing/2014/main" id="{80F81095-D50C-F399-2BF5-3CDA60BD6481}"/>
              </a:ext>
            </a:extLst>
          </p:cNvPr>
          <p:cNvSpPr txBox="1"/>
          <p:nvPr/>
        </p:nvSpPr>
        <p:spPr>
          <a:xfrm>
            <a:off x="644769" y="911614"/>
            <a:ext cx="11499280" cy="757130"/>
          </a:xfrm>
          <a:prstGeom prst="rect">
            <a:avLst/>
          </a:prstGeom>
          <a:noFill/>
        </p:spPr>
        <p:txBody>
          <a:bodyPr wrap="square" rtlCol="0">
            <a:spAutoFit/>
          </a:bodyPr>
          <a:lstStyle/>
          <a:p>
            <a:pPr algn="l" rtl="0" eaLnBrk="1" latinLnBrk="0" hangingPunct="1">
              <a:lnSpc>
                <a:spcPct val="90000"/>
              </a:lnSpc>
              <a:spcBef>
                <a:spcPts val="1000"/>
              </a:spcBef>
              <a:buClr>
                <a:schemeClr val="accent4"/>
              </a:buClr>
              <a:buSzPts val="1600"/>
            </a:pPr>
            <a:r>
              <a:rPr lang="en-US" sz="1600" b="0" i="0" kern="1200" dirty="0">
                <a:solidFill>
                  <a:srgbClr val="363D45"/>
                </a:solidFill>
                <a:effectLst/>
                <a:latin typeface="IBM Plex Sans" panose="020B0503050203000203" pitchFamily="34" charset="0"/>
                <a:ea typeface="+mn-ea"/>
                <a:cs typeface="+mn-cs"/>
              </a:rPr>
              <a:t>This project innovates by using real-time OCR for screen interaction, automating job search with tailored resumes, cover letters, and cold emailing. It enhances RAG with knowledge graphs for more relevant responses and stores dynamic user profiles for personalized interactions based on past conversations.</a:t>
            </a:r>
            <a:endParaRPr lang="en-US" sz="1600" dirty="0">
              <a:effectLst/>
            </a:endParaRPr>
          </a:p>
        </p:txBody>
      </p:sp>
    </p:spTree>
    <p:extLst>
      <p:ext uri="{BB962C8B-B14F-4D97-AF65-F5344CB8AC3E}">
        <p14:creationId xmlns:p14="http://schemas.microsoft.com/office/powerpoint/2010/main" val="2758461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C4B74B-409A-5004-555A-371BE74CCC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C7E2C1-CAF8-33D6-0230-4E2A8DDBA162}"/>
              </a:ext>
            </a:extLst>
          </p:cNvPr>
          <p:cNvSpPr>
            <a:spLocks noGrp="1"/>
          </p:cNvSpPr>
          <p:nvPr>
            <p:ph type="title"/>
          </p:nvPr>
        </p:nvSpPr>
        <p:spPr>
          <a:xfrm>
            <a:off x="644769" y="216035"/>
            <a:ext cx="10710619" cy="695579"/>
          </a:xfrm>
        </p:spPr>
        <p:txBody>
          <a:bodyPr>
            <a:noAutofit/>
          </a:bodyPr>
          <a:lstStyle/>
          <a:p>
            <a:r>
              <a:rPr lang="en-US" sz="3200" dirty="0"/>
              <a:t>PROJECT HIGHLIGHTS (SKY - Personal AI Assistant)</a:t>
            </a:r>
            <a:br>
              <a:rPr lang="en-US" sz="3200" dirty="0"/>
            </a:br>
            <a:endParaRPr lang="en-US" sz="3200" dirty="0"/>
          </a:p>
        </p:txBody>
      </p:sp>
      <p:sp>
        <p:nvSpPr>
          <p:cNvPr id="3" name="Content Placeholder 2">
            <a:extLst>
              <a:ext uri="{FF2B5EF4-FFF2-40B4-BE49-F238E27FC236}">
                <a16:creationId xmlns:a16="http://schemas.microsoft.com/office/drawing/2014/main" id="{FEC3247D-E1B0-BA34-41B6-94159CFCFC77}"/>
              </a:ext>
            </a:extLst>
          </p:cNvPr>
          <p:cNvSpPr>
            <a:spLocks noGrp="1"/>
          </p:cNvSpPr>
          <p:nvPr>
            <p:ph sz="half" idx="1"/>
          </p:nvPr>
        </p:nvSpPr>
        <p:spPr>
          <a:xfrm>
            <a:off x="471059" y="1204849"/>
            <a:ext cx="5547154" cy="4988244"/>
          </a:xfrm>
        </p:spPr>
        <p:txBody>
          <a:bodyPr>
            <a:normAutofit lnSpcReduction="10000"/>
          </a:bodyPr>
          <a:lstStyle/>
          <a:p>
            <a:pPr marL="0" indent="0">
              <a:buNone/>
            </a:pPr>
            <a:r>
              <a:rPr lang="en-US" sz="2000" u="sng" dirty="0"/>
              <a:t>Deep Learning Techniques</a:t>
            </a:r>
            <a:r>
              <a:rPr lang="en-US" sz="2000" dirty="0"/>
              <a:t> :</a:t>
            </a:r>
          </a:p>
          <a:p>
            <a:pPr>
              <a:lnSpc>
                <a:spcPct val="100000"/>
              </a:lnSpc>
            </a:pPr>
            <a:r>
              <a:rPr lang="en-US" sz="1600" b="1" dirty="0"/>
              <a:t>Developed a Web Crawler </a:t>
            </a:r>
            <a:r>
              <a:rPr lang="en-US" sz="1600" dirty="0"/>
              <a:t>for training data generation.</a:t>
            </a:r>
          </a:p>
          <a:p>
            <a:pPr>
              <a:lnSpc>
                <a:spcPct val="100000"/>
              </a:lnSpc>
            </a:pPr>
            <a:r>
              <a:rPr lang="en-US" sz="1600" b="1" dirty="0"/>
              <a:t>Finetuned BART model </a:t>
            </a:r>
            <a:r>
              <a:rPr lang="en-US" sz="1600" dirty="0"/>
              <a:t>for text generation.</a:t>
            </a:r>
          </a:p>
          <a:p>
            <a:pPr>
              <a:lnSpc>
                <a:spcPct val="100000"/>
              </a:lnSpc>
            </a:pPr>
            <a:r>
              <a:rPr lang="en-US" sz="1600" b="1" dirty="0"/>
              <a:t>Finetuning T5 model </a:t>
            </a:r>
            <a:r>
              <a:rPr lang="en-US" sz="1600" dirty="0"/>
              <a:t>for Python code generation.</a:t>
            </a:r>
          </a:p>
          <a:p>
            <a:pPr>
              <a:lnSpc>
                <a:spcPct val="100000"/>
              </a:lnSpc>
            </a:pPr>
            <a:r>
              <a:rPr lang="en-US" sz="1600" b="1" dirty="0"/>
              <a:t>Finetuned BART model </a:t>
            </a:r>
            <a:r>
              <a:rPr lang="en-US" sz="1600" dirty="0"/>
              <a:t>for query rewriting.</a:t>
            </a:r>
          </a:p>
          <a:p>
            <a:pPr>
              <a:lnSpc>
                <a:spcPct val="100000"/>
              </a:lnSpc>
            </a:pPr>
            <a:r>
              <a:rPr lang="en-US" sz="1600" b="1" dirty="0"/>
              <a:t>Finetuned BART model </a:t>
            </a:r>
            <a:r>
              <a:rPr lang="en-US" sz="1600" dirty="0"/>
              <a:t>for Domain, Keywords and Topic extraction.</a:t>
            </a:r>
          </a:p>
          <a:p>
            <a:pPr>
              <a:lnSpc>
                <a:spcPct val="100000"/>
              </a:lnSpc>
            </a:pPr>
            <a:r>
              <a:rPr lang="en-US" sz="1600" b="1" dirty="0"/>
              <a:t>Trained a LSTM model </a:t>
            </a:r>
            <a:r>
              <a:rPr lang="en-US" sz="1600" dirty="0"/>
              <a:t>from scratch to translate English to French.</a:t>
            </a:r>
          </a:p>
          <a:p>
            <a:pPr>
              <a:lnSpc>
                <a:spcPct val="100000"/>
              </a:lnSpc>
            </a:pPr>
            <a:r>
              <a:rPr lang="en-US" sz="1600" b="1" dirty="0"/>
              <a:t>Training a LLM Agent </a:t>
            </a:r>
            <a:r>
              <a:rPr lang="en-US" sz="1600" dirty="0"/>
              <a:t>from scratch for knowledge graph traversing.</a:t>
            </a:r>
          </a:p>
          <a:p>
            <a:pPr>
              <a:lnSpc>
                <a:spcPct val="100000"/>
              </a:lnSpc>
            </a:pPr>
            <a:r>
              <a:rPr lang="en-US" sz="1600" b="1" dirty="0"/>
              <a:t>Utilized Pre-trained STT and TTS model</a:t>
            </a:r>
            <a:r>
              <a:rPr lang="en-US" sz="1600" dirty="0"/>
              <a:t> for handsfree conversation.</a:t>
            </a:r>
          </a:p>
          <a:p>
            <a:pPr>
              <a:lnSpc>
                <a:spcPct val="100000"/>
              </a:lnSpc>
            </a:pPr>
            <a:r>
              <a:rPr lang="en-US" sz="1600" b="1" dirty="0"/>
              <a:t>Trained a LLM model </a:t>
            </a:r>
            <a:r>
              <a:rPr lang="en-US" sz="1600" dirty="0"/>
              <a:t>for user sentiment.</a:t>
            </a:r>
          </a:p>
          <a:p>
            <a:pPr>
              <a:lnSpc>
                <a:spcPct val="100000"/>
              </a:lnSpc>
            </a:pPr>
            <a:r>
              <a:rPr lang="en-US" sz="1600" b="1" dirty="0"/>
              <a:t>Exploratory Data Analysis of training data</a:t>
            </a:r>
          </a:p>
          <a:p>
            <a:pPr marL="0" indent="0">
              <a:buNone/>
            </a:pPr>
            <a:endParaRPr lang="en-US" sz="1600" dirty="0"/>
          </a:p>
          <a:p>
            <a:endParaRPr lang="en-US" sz="2400" dirty="0"/>
          </a:p>
        </p:txBody>
      </p:sp>
      <p:sp>
        <p:nvSpPr>
          <p:cNvPr id="4" name="Slide Number Placeholder 3">
            <a:extLst>
              <a:ext uri="{FF2B5EF4-FFF2-40B4-BE49-F238E27FC236}">
                <a16:creationId xmlns:a16="http://schemas.microsoft.com/office/drawing/2014/main" id="{F23B0DCE-C22E-F1A5-7C9C-A4821770F877}"/>
              </a:ext>
            </a:extLst>
          </p:cNvPr>
          <p:cNvSpPr>
            <a:spLocks noGrp="1"/>
          </p:cNvSpPr>
          <p:nvPr>
            <p:ph type="sldNum" sz="quarter" idx="12"/>
          </p:nvPr>
        </p:nvSpPr>
        <p:spPr/>
        <p:txBody>
          <a:bodyPr/>
          <a:lstStyle/>
          <a:p>
            <a:fld id="{AF566841-F213-4D51-B1D5-0B48849A4FB2}" type="slidenum">
              <a:rPr lang="en-US" smtClean="0"/>
              <a:t>4</a:t>
            </a:fld>
            <a:endParaRPr lang="en-US" dirty="0"/>
          </a:p>
        </p:txBody>
      </p:sp>
      <p:sp>
        <p:nvSpPr>
          <p:cNvPr id="7" name="Content Placeholder 4">
            <a:extLst>
              <a:ext uri="{FF2B5EF4-FFF2-40B4-BE49-F238E27FC236}">
                <a16:creationId xmlns:a16="http://schemas.microsoft.com/office/drawing/2014/main" id="{3A6882D7-D2DA-CC4E-A79B-95203E9FD5C6}"/>
              </a:ext>
            </a:extLst>
          </p:cNvPr>
          <p:cNvSpPr>
            <a:spLocks noGrp="1"/>
          </p:cNvSpPr>
          <p:nvPr>
            <p:ph sz="half" idx="2"/>
          </p:nvPr>
        </p:nvSpPr>
        <p:spPr>
          <a:xfrm>
            <a:off x="6283516" y="1204849"/>
            <a:ext cx="5181600" cy="4987925"/>
          </a:xfrm>
        </p:spPr>
        <p:txBody>
          <a:bodyPr>
            <a:normAutofit lnSpcReduction="10000"/>
          </a:bodyPr>
          <a:lstStyle/>
          <a:p>
            <a:pPr marL="0" indent="0">
              <a:buNone/>
            </a:pPr>
            <a:r>
              <a:rPr lang="en-US" sz="2000" u="sng" dirty="0"/>
              <a:t>My Role (Project Creator) </a:t>
            </a:r>
            <a:r>
              <a:rPr lang="en-US" sz="2000" dirty="0"/>
              <a:t>:</a:t>
            </a:r>
            <a:r>
              <a:rPr lang="en-US" sz="2000" u="sng" dirty="0"/>
              <a:t> </a:t>
            </a:r>
          </a:p>
          <a:p>
            <a:pPr>
              <a:lnSpc>
                <a:spcPct val="110000"/>
              </a:lnSpc>
            </a:pPr>
            <a:r>
              <a:rPr lang="en-US" sz="1600" b="1" dirty="0"/>
              <a:t>Ideated and architected the entire project</a:t>
            </a:r>
            <a:r>
              <a:rPr lang="en-US" sz="1600" dirty="0"/>
              <a:t>.</a:t>
            </a:r>
          </a:p>
          <a:p>
            <a:r>
              <a:rPr lang="en-US" sz="1600" b="1" dirty="0"/>
              <a:t>Assembled a custom 4090 GPU</a:t>
            </a:r>
            <a:r>
              <a:rPr lang="en-US" sz="1600" dirty="0"/>
              <a:t> (24 GB VRAM) system for model training.</a:t>
            </a:r>
          </a:p>
          <a:p>
            <a:r>
              <a:rPr lang="en-US" sz="1600" b="1" dirty="0"/>
              <a:t>Cleaned and transformed 40+ datasets</a:t>
            </a:r>
            <a:r>
              <a:rPr lang="en-US" sz="1600" dirty="0"/>
              <a:t> from huggingface for model training using </a:t>
            </a:r>
            <a:r>
              <a:rPr lang="en-US" sz="1600" b="1" dirty="0"/>
              <a:t>PySpark</a:t>
            </a:r>
            <a:r>
              <a:rPr lang="en-US" sz="1600" dirty="0"/>
              <a:t>.</a:t>
            </a:r>
          </a:p>
          <a:p>
            <a:r>
              <a:rPr lang="en-US" sz="1600" b="1" dirty="0"/>
              <a:t>Utilized</a:t>
            </a:r>
            <a:r>
              <a:rPr lang="en-US" sz="1600" dirty="0"/>
              <a:t> </a:t>
            </a:r>
            <a:r>
              <a:rPr lang="en-US" sz="1600" b="1" dirty="0"/>
              <a:t>OCR technology</a:t>
            </a:r>
            <a:r>
              <a:rPr lang="en-US" sz="1600" dirty="0"/>
              <a:t> for extracting text from user screen.</a:t>
            </a:r>
          </a:p>
          <a:p>
            <a:r>
              <a:rPr lang="en-US" sz="1600" b="1" dirty="0"/>
              <a:t>Developed sophisticated code for scraping jobs </a:t>
            </a:r>
            <a:r>
              <a:rPr lang="en-US" sz="1600" dirty="0"/>
              <a:t>from internet using selenium module and transforming the data into tabular format.</a:t>
            </a:r>
          </a:p>
          <a:p>
            <a:r>
              <a:rPr lang="en-US" sz="1600" b="1" dirty="0"/>
              <a:t>Wrote the code to automatically tailor </a:t>
            </a:r>
            <a:r>
              <a:rPr lang="en-US" sz="1600" dirty="0"/>
              <a:t>the resume and cover letter specific to job skills and responsibilities.</a:t>
            </a:r>
          </a:p>
          <a:p>
            <a:r>
              <a:rPr lang="en-US" sz="1600" b="1" dirty="0"/>
              <a:t>Created</a:t>
            </a:r>
            <a:r>
              <a:rPr lang="en-US" sz="1600" dirty="0"/>
              <a:t> </a:t>
            </a:r>
            <a:r>
              <a:rPr lang="en-US" sz="1600" b="1" dirty="0"/>
              <a:t>highly optimized code</a:t>
            </a:r>
            <a:r>
              <a:rPr lang="en-US" sz="1600" dirty="0"/>
              <a:t> for generating a knowledge graph of a website and pdf.</a:t>
            </a:r>
          </a:p>
          <a:p>
            <a:r>
              <a:rPr lang="en-US" sz="1600" b="1" dirty="0"/>
              <a:t>Mined and cleaned 2 Million websites</a:t>
            </a:r>
            <a:r>
              <a:rPr lang="en-US" sz="1600" dirty="0"/>
              <a:t> from internet for training the LLM agent.</a:t>
            </a:r>
          </a:p>
        </p:txBody>
      </p:sp>
    </p:spTree>
    <p:extLst>
      <p:ext uri="{BB962C8B-B14F-4D97-AF65-F5344CB8AC3E}">
        <p14:creationId xmlns:p14="http://schemas.microsoft.com/office/powerpoint/2010/main" val="1918987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CF6A159-9FC6-CF4F-9446-8E1642CD0CD4}"/>
              </a:ext>
            </a:extLst>
          </p:cNvPr>
          <p:cNvSpPr>
            <a:spLocks noGrp="1"/>
          </p:cNvSpPr>
          <p:nvPr>
            <p:ph sz="half" idx="1"/>
          </p:nvPr>
        </p:nvSpPr>
        <p:spPr>
          <a:xfrm>
            <a:off x="644768" y="1082472"/>
            <a:ext cx="10710619" cy="5023509"/>
          </a:xfrm>
        </p:spPr>
        <p:txBody>
          <a:bodyPr>
            <a:normAutofit lnSpcReduction="10000"/>
          </a:bodyPr>
          <a:lstStyle/>
          <a:p>
            <a:pPr marL="0" indent="0">
              <a:buNone/>
            </a:pPr>
            <a:r>
              <a:rPr lang="en-US" altLang="en-US" sz="2000" u="sng" dirty="0"/>
              <a:t>Novelty of work compared to existing work</a:t>
            </a:r>
            <a:r>
              <a:rPr lang="en-US" u="sng" dirty="0"/>
              <a:t>: </a:t>
            </a:r>
          </a:p>
          <a:p>
            <a:pPr>
              <a:lnSpc>
                <a:spcPct val="100000"/>
              </a:lnSpc>
            </a:pPr>
            <a:r>
              <a:rPr lang="en-US" sz="1600" b="1" dirty="0"/>
              <a:t>1) OCR Technology for Screen Interaction</a:t>
            </a:r>
            <a:br>
              <a:rPr lang="en-US" sz="1600" dirty="0"/>
            </a:br>
            <a:r>
              <a:rPr lang="en-US" sz="1600" dirty="0"/>
              <a:t>Existing work typically focuses on OCR for document or image text extraction, but this project extends its application to real-time screen interaction, enabling dynamic text recognition and processing directly from the user's screen.</a:t>
            </a:r>
          </a:p>
          <a:p>
            <a:pPr>
              <a:lnSpc>
                <a:spcPct val="100000"/>
              </a:lnSpc>
            </a:pPr>
            <a:r>
              <a:rPr lang="en-US" sz="1600" b="1" dirty="0"/>
              <a:t>2) Job Search with Resume Tailoring, Cover Letter Customization, and Cold Emailing</a:t>
            </a:r>
            <a:br>
              <a:rPr lang="en-US" sz="1600" dirty="0"/>
            </a:br>
            <a:r>
              <a:rPr lang="en-US" sz="1600" dirty="0"/>
              <a:t>While existing job search platforms provide basic job listings, this project enhances the process by integrating resume tailoring, personalized cover letter generation, and automated cold emailing, providing a more streamlined and tailored approach for job seekers.</a:t>
            </a:r>
          </a:p>
          <a:p>
            <a:pPr>
              <a:lnSpc>
                <a:spcPct val="100000"/>
              </a:lnSpc>
            </a:pPr>
            <a:r>
              <a:rPr lang="en-US" sz="1600" b="1" dirty="0"/>
              <a:t>3) RAG Using Knowledge Graphs</a:t>
            </a:r>
            <a:br>
              <a:rPr lang="en-US" sz="1600" dirty="0"/>
            </a:br>
            <a:r>
              <a:rPr lang="en-US" sz="1600" dirty="0"/>
              <a:t>Existing work often utilizes traditional search or retrieval methods, but this project introduces a Retrieval-Augmented Generation (RAG) model enhanced by knowledge graphs, improving the relevance and accuracy of information retrieval and response generation.</a:t>
            </a:r>
          </a:p>
          <a:p>
            <a:pPr marL="0" indent="0">
              <a:lnSpc>
                <a:spcPct val="100000"/>
              </a:lnSpc>
              <a:buNone/>
            </a:pPr>
            <a:endParaRPr lang="en-US" sz="1600" dirty="0"/>
          </a:p>
          <a:p>
            <a:pPr marL="0" indent="0">
              <a:buNone/>
            </a:pPr>
            <a:r>
              <a:rPr lang="en-US" altLang="en-US" sz="2000" u="sng" dirty="0"/>
              <a:t>Demo</a:t>
            </a:r>
            <a:r>
              <a:rPr lang="en-US" sz="1800" u="sng" dirty="0"/>
              <a:t>: </a:t>
            </a:r>
          </a:p>
          <a:p>
            <a:r>
              <a:rPr lang="en-US" sz="1800" dirty="0" err="1"/>
              <a:t>Github</a:t>
            </a:r>
            <a:r>
              <a:rPr lang="en-US" sz="1800" dirty="0"/>
              <a:t> Link : </a:t>
            </a:r>
            <a:r>
              <a:rPr lang="en-US" sz="1800" dirty="0">
                <a:hlinkClick r:id="rId2"/>
              </a:rPr>
              <a:t>https://github.com/akshayparate123/SKY-Personal-AI</a:t>
            </a:r>
            <a:endParaRPr lang="en-US" sz="1800" dirty="0"/>
          </a:p>
          <a:p>
            <a:r>
              <a:rPr lang="en-US" sz="1800" dirty="0"/>
              <a:t>Demo : </a:t>
            </a:r>
            <a:r>
              <a:rPr lang="en-US" sz="1800" dirty="0">
                <a:hlinkClick r:id="rId3"/>
              </a:rPr>
              <a:t>https://youtu.be/Hh51fsBg3ls</a:t>
            </a:r>
            <a:r>
              <a:rPr lang="en-US" sz="1800" dirty="0"/>
              <a:t> </a:t>
            </a:r>
          </a:p>
          <a:p>
            <a:pPr marL="0" indent="0">
              <a:buNone/>
            </a:pPr>
            <a:endParaRPr lang="en-US" sz="1800" u="sng" dirty="0"/>
          </a:p>
          <a:p>
            <a:pPr marL="0" indent="0">
              <a:buNone/>
            </a:pPr>
            <a:endParaRPr lang="en-US" dirty="0"/>
          </a:p>
        </p:txBody>
      </p:sp>
      <p:sp>
        <p:nvSpPr>
          <p:cNvPr id="5" name="Slide Number Placeholder 4">
            <a:extLst>
              <a:ext uri="{FF2B5EF4-FFF2-40B4-BE49-F238E27FC236}">
                <a16:creationId xmlns:a16="http://schemas.microsoft.com/office/drawing/2014/main" id="{1BBB24A2-9690-3604-67E9-632E5E04D17D}"/>
              </a:ext>
            </a:extLst>
          </p:cNvPr>
          <p:cNvSpPr>
            <a:spLocks noGrp="1"/>
          </p:cNvSpPr>
          <p:nvPr>
            <p:ph type="sldNum" sz="quarter" idx="12"/>
          </p:nvPr>
        </p:nvSpPr>
        <p:spPr/>
        <p:txBody>
          <a:bodyPr/>
          <a:lstStyle/>
          <a:p>
            <a:fld id="{AF566841-F213-4D51-B1D5-0B48849A4FB2}" type="slidenum">
              <a:rPr lang="en-US" smtClean="0"/>
              <a:t>5</a:t>
            </a:fld>
            <a:endParaRPr lang="en-US"/>
          </a:p>
        </p:txBody>
      </p:sp>
      <p:sp>
        <p:nvSpPr>
          <p:cNvPr id="6" name="Title 1">
            <a:extLst>
              <a:ext uri="{FF2B5EF4-FFF2-40B4-BE49-F238E27FC236}">
                <a16:creationId xmlns:a16="http://schemas.microsoft.com/office/drawing/2014/main" id="{DAFF644B-ECD8-CB42-C547-AD3B1521C9E3}"/>
              </a:ext>
            </a:extLst>
          </p:cNvPr>
          <p:cNvSpPr>
            <a:spLocks noGrp="1"/>
          </p:cNvSpPr>
          <p:nvPr>
            <p:ph type="title"/>
          </p:nvPr>
        </p:nvSpPr>
        <p:spPr>
          <a:xfrm>
            <a:off x="644769" y="216035"/>
            <a:ext cx="10710619" cy="695579"/>
          </a:xfrm>
        </p:spPr>
        <p:txBody>
          <a:bodyPr>
            <a:noAutofit/>
          </a:bodyPr>
          <a:lstStyle/>
          <a:p>
            <a:r>
              <a:rPr lang="en-US" sz="3200" dirty="0"/>
              <a:t>PROJECT HIGHLIGHTS (SKY - Personal AI Assistant)</a:t>
            </a:r>
            <a:br>
              <a:rPr lang="en-US" sz="3200" dirty="0"/>
            </a:br>
            <a:endParaRPr lang="en-US" sz="3200" dirty="0"/>
          </a:p>
        </p:txBody>
      </p:sp>
    </p:spTree>
    <p:extLst>
      <p:ext uri="{BB962C8B-B14F-4D97-AF65-F5344CB8AC3E}">
        <p14:creationId xmlns:p14="http://schemas.microsoft.com/office/powerpoint/2010/main" val="16062644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EB3352-56CF-44EB-EB8F-9D9B3CFBA6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221847-14B7-AA59-7B3D-8272F9832F4A}"/>
              </a:ext>
            </a:extLst>
          </p:cNvPr>
          <p:cNvSpPr>
            <a:spLocks noGrp="1"/>
          </p:cNvSpPr>
          <p:nvPr>
            <p:ph type="title"/>
          </p:nvPr>
        </p:nvSpPr>
        <p:spPr>
          <a:xfrm>
            <a:off x="310896" y="364898"/>
            <a:ext cx="11808217" cy="725399"/>
          </a:xfrm>
        </p:spPr>
        <p:txBody>
          <a:bodyPr>
            <a:noAutofit/>
          </a:bodyPr>
          <a:lstStyle/>
          <a:p>
            <a:r>
              <a:rPr lang="en-US" sz="3200" dirty="0"/>
              <a:t>PROJECT OVERVIEW (Analysis of Adverse Drug Effects using Big Data)</a:t>
            </a:r>
            <a:br>
              <a:rPr lang="en-US" sz="3200" dirty="0"/>
            </a:br>
            <a:endParaRPr lang="en-US" sz="3200" dirty="0"/>
          </a:p>
        </p:txBody>
      </p:sp>
      <p:sp>
        <p:nvSpPr>
          <p:cNvPr id="3" name="Content Placeholder 2">
            <a:extLst>
              <a:ext uri="{FF2B5EF4-FFF2-40B4-BE49-F238E27FC236}">
                <a16:creationId xmlns:a16="http://schemas.microsoft.com/office/drawing/2014/main" id="{486ED111-DA21-73DB-166E-FF9CF0E5DB8D}"/>
              </a:ext>
            </a:extLst>
          </p:cNvPr>
          <p:cNvSpPr>
            <a:spLocks noGrp="1"/>
          </p:cNvSpPr>
          <p:nvPr>
            <p:ph sz="half" idx="1"/>
          </p:nvPr>
        </p:nvSpPr>
        <p:spPr>
          <a:xfrm>
            <a:off x="644769" y="2310119"/>
            <a:ext cx="7518843" cy="4351339"/>
          </a:xfrm>
        </p:spPr>
        <p:txBody>
          <a:bodyPr>
            <a:normAutofit/>
          </a:bodyPr>
          <a:lstStyle/>
          <a:p>
            <a:pPr marL="0" indent="0">
              <a:buNone/>
            </a:pPr>
            <a:r>
              <a:rPr lang="en-US" sz="2000" u="sng" dirty="0"/>
              <a:t>Key Results and Outcomes</a:t>
            </a:r>
            <a:r>
              <a:rPr lang="en-US" sz="2000" dirty="0"/>
              <a:t> :</a:t>
            </a:r>
          </a:p>
          <a:p>
            <a:pPr>
              <a:lnSpc>
                <a:spcPct val="100000"/>
              </a:lnSpc>
            </a:pPr>
            <a:r>
              <a:rPr lang="en-US" sz="1600" b="1" dirty="0"/>
              <a:t>Creating clusters on GCP : </a:t>
            </a:r>
            <a:r>
              <a:rPr lang="en-US" sz="1600" dirty="0"/>
              <a:t>Installing Spark on node clusters</a:t>
            </a:r>
          </a:p>
          <a:p>
            <a:pPr>
              <a:lnSpc>
                <a:spcPct val="100000"/>
              </a:lnSpc>
            </a:pPr>
            <a:r>
              <a:rPr lang="en-US" sz="1600" b="1" dirty="0"/>
              <a:t>Data scraping : </a:t>
            </a:r>
            <a:r>
              <a:rPr lang="en-US" sz="1600" dirty="0"/>
              <a:t>Downloaded</a:t>
            </a:r>
            <a:r>
              <a:rPr lang="en-US" sz="1600" b="1" dirty="0"/>
              <a:t> </a:t>
            </a:r>
            <a:r>
              <a:rPr lang="en-US" sz="1600" dirty="0"/>
              <a:t>1550 </a:t>
            </a:r>
            <a:r>
              <a:rPr lang="en-US" sz="1600" dirty="0" err="1"/>
              <a:t>json</a:t>
            </a:r>
            <a:r>
              <a:rPr lang="en-US" sz="1600" dirty="0"/>
              <a:t> zipped files</a:t>
            </a:r>
          </a:p>
          <a:p>
            <a:pPr>
              <a:lnSpc>
                <a:spcPct val="100000"/>
              </a:lnSpc>
            </a:pPr>
            <a:r>
              <a:rPr lang="en-US" sz="1600" b="1" dirty="0"/>
              <a:t>Cleaned 20 million data</a:t>
            </a:r>
            <a:endParaRPr lang="en-US" sz="1600" dirty="0"/>
          </a:p>
          <a:p>
            <a:pPr>
              <a:lnSpc>
                <a:spcPct val="100000"/>
              </a:lnSpc>
            </a:pPr>
            <a:r>
              <a:rPr lang="en-US" sz="1600" b="1" dirty="0"/>
              <a:t>ETL Pipeline : </a:t>
            </a:r>
            <a:r>
              <a:rPr lang="en-US" sz="1600" dirty="0"/>
              <a:t>Extract, Transform, Load using </a:t>
            </a:r>
            <a:r>
              <a:rPr lang="en-US" sz="1600" dirty="0" err="1"/>
              <a:t>PySpark</a:t>
            </a:r>
            <a:endParaRPr lang="en-US" sz="1600" dirty="0"/>
          </a:p>
          <a:p>
            <a:pPr>
              <a:lnSpc>
                <a:spcPct val="100000"/>
              </a:lnSpc>
            </a:pPr>
            <a:r>
              <a:rPr lang="en-US" sz="1600" b="1" dirty="0"/>
              <a:t>Principal Component Analysis : </a:t>
            </a:r>
            <a:r>
              <a:rPr lang="en-US" sz="1600" dirty="0"/>
              <a:t>Feature engineering</a:t>
            </a:r>
          </a:p>
          <a:p>
            <a:pPr>
              <a:lnSpc>
                <a:spcPct val="100000"/>
              </a:lnSpc>
            </a:pPr>
            <a:r>
              <a:rPr lang="en-US" sz="1600" b="1" dirty="0"/>
              <a:t>K-means clustering: </a:t>
            </a:r>
            <a:r>
              <a:rPr lang="en-US" sz="1600" dirty="0"/>
              <a:t>Grouping effects with respect to seriousness</a:t>
            </a:r>
          </a:p>
          <a:p>
            <a:pPr>
              <a:lnSpc>
                <a:spcPct val="100000"/>
              </a:lnSpc>
            </a:pPr>
            <a:r>
              <a:rPr lang="en-US" sz="1600" b="1" dirty="0"/>
              <a:t>Random Forest: </a:t>
            </a:r>
            <a:r>
              <a:rPr lang="en-US" sz="1600" dirty="0"/>
              <a:t>Predicting seriousness</a:t>
            </a:r>
          </a:p>
          <a:p>
            <a:pPr>
              <a:lnSpc>
                <a:spcPct val="100000"/>
              </a:lnSpc>
            </a:pPr>
            <a:r>
              <a:rPr lang="en-US" sz="1600" b="1" dirty="0"/>
              <a:t>Neural Network: </a:t>
            </a:r>
            <a:r>
              <a:rPr lang="en-US" sz="1600" dirty="0"/>
              <a:t>Predicting drug adverse effects</a:t>
            </a:r>
          </a:p>
          <a:p>
            <a:pPr>
              <a:lnSpc>
                <a:spcPct val="100000"/>
              </a:lnSpc>
            </a:pPr>
            <a:r>
              <a:rPr lang="en-US" sz="1600" b="1" dirty="0"/>
              <a:t>Power BI dashboard: </a:t>
            </a:r>
            <a:r>
              <a:rPr lang="en-US" sz="1600" dirty="0"/>
              <a:t>Visualization</a:t>
            </a:r>
          </a:p>
        </p:txBody>
      </p:sp>
      <p:sp>
        <p:nvSpPr>
          <p:cNvPr id="5" name="Content Placeholder 4">
            <a:extLst>
              <a:ext uri="{FF2B5EF4-FFF2-40B4-BE49-F238E27FC236}">
                <a16:creationId xmlns:a16="http://schemas.microsoft.com/office/drawing/2014/main" id="{BA2BDA8F-DFB8-AD0F-1EB8-37C83872535D}"/>
              </a:ext>
            </a:extLst>
          </p:cNvPr>
          <p:cNvSpPr>
            <a:spLocks noGrp="1"/>
          </p:cNvSpPr>
          <p:nvPr>
            <p:ph sz="half" idx="2"/>
          </p:nvPr>
        </p:nvSpPr>
        <p:spPr>
          <a:xfrm>
            <a:off x="8323869" y="2310119"/>
            <a:ext cx="3029932" cy="4351339"/>
          </a:xfrm>
        </p:spPr>
        <p:txBody>
          <a:bodyPr/>
          <a:lstStyle/>
          <a:p>
            <a:pPr marL="0" indent="0">
              <a:buNone/>
            </a:pPr>
            <a:r>
              <a:rPr lang="en-US" u="sng" dirty="0"/>
              <a:t>Tech Stack</a:t>
            </a:r>
            <a:r>
              <a:rPr lang="en-US" dirty="0"/>
              <a:t> :</a:t>
            </a:r>
          </a:p>
          <a:p>
            <a:pPr>
              <a:buFont typeface="Wingdings" panose="05000000000000000000" pitchFamily="2" charset="2"/>
              <a:buChar char="Ø"/>
            </a:pPr>
            <a:r>
              <a:rPr lang="en-IN" dirty="0"/>
              <a:t>GCP</a:t>
            </a:r>
          </a:p>
          <a:p>
            <a:pPr>
              <a:buFont typeface="Wingdings" panose="05000000000000000000" pitchFamily="2" charset="2"/>
              <a:buChar char="Ø"/>
            </a:pPr>
            <a:r>
              <a:rPr lang="en-IN" dirty="0"/>
              <a:t>Python, </a:t>
            </a:r>
            <a:r>
              <a:rPr lang="en-IN" dirty="0" err="1"/>
              <a:t>BeautifulSoup</a:t>
            </a:r>
            <a:endParaRPr lang="en-IN" dirty="0"/>
          </a:p>
          <a:p>
            <a:pPr>
              <a:buFont typeface="Wingdings" panose="05000000000000000000" pitchFamily="2" charset="2"/>
              <a:buChar char="Ø"/>
            </a:pPr>
            <a:r>
              <a:rPr lang="en-IN" dirty="0" err="1"/>
              <a:t>PySpark</a:t>
            </a:r>
            <a:endParaRPr lang="en-IN" dirty="0"/>
          </a:p>
          <a:p>
            <a:pPr>
              <a:buFont typeface="Wingdings" panose="05000000000000000000" pitchFamily="2" charset="2"/>
              <a:buChar char="Ø"/>
            </a:pPr>
            <a:r>
              <a:rPr lang="en-IN" dirty="0" err="1"/>
              <a:t>PySpark</a:t>
            </a:r>
            <a:r>
              <a:rPr lang="en-IN" dirty="0"/>
              <a:t>, Python</a:t>
            </a:r>
          </a:p>
          <a:p>
            <a:pPr>
              <a:buFont typeface="Wingdings" panose="05000000000000000000" pitchFamily="2" charset="2"/>
              <a:buChar char="Ø"/>
            </a:pPr>
            <a:r>
              <a:rPr lang="en-IN" dirty="0"/>
              <a:t>Python, Statistics</a:t>
            </a:r>
          </a:p>
          <a:p>
            <a:pPr>
              <a:buFont typeface="Wingdings" panose="05000000000000000000" pitchFamily="2" charset="2"/>
              <a:buChar char="Ø"/>
            </a:pPr>
            <a:r>
              <a:rPr lang="en-IN" dirty="0"/>
              <a:t>Python, ML</a:t>
            </a:r>
          </a:p>
          <a:p>
            <a:pPr>
              <a:buFont typeface="Wingdings" panose="05000000000000000000" pitchFamily="2" charset="2"/>
              <a:buChar char="Ø"/>
            </a:pPr>
            <a:r>
              <a:rPr lang="en-IN" dirty="0"/>
              <a:t>Python, ML</a:t>
            </a:r>
          </a:p>
          <a:p>
            <a:pPr>
              <a:buFont typeface="Wingdings" panose="05000000000000000000" pitchFamily="2" charset="2"/>
              <a:buChar char="Ø"/>
            </a:pPr>
            <a:r>
              <a:rPr lang="en-IN" dirty="0"/>
              <a:t>Python, Neural Nets</a:t>
            </a:r>
          </a:p>
          <a:p>
            <a:pPr>
              <a:buFont typeface="Wingdings" panose="05000000000000000000" pitchFamily="2" charset="2"/>
              <a:buChar char="Ø"/>
            </a:pPr>
            <a:r>
              <a:rPr lang="en-IN" dirty="0" err="1"/>
              <a:t>PowerBI</a:t>
            </a:r>
            <a:endParaRPr lang="en-IN" dirty="0"/>
          </a:p>
          <a:p>
            <a:endParaRPr lang="en-IN" dirty="0"/>
          </a:p>
          <a:p>
            <a:endParaRPr lang="en-IN" dirty="0"/>
          </a:p>
        </p:txBody>
      </p:sp>
      <p:sp>
        <p:nvSpPr>
          <p:cNvPr id="4" name="Slide Number Placeholder 3">
            <a:extLst>
              <a:ext uri="{FF2B5EF4-FFF2-40B4-BE49-F238E27FC236}">
                <a16:creationId xmlns:a16="http://schemas.microsoft.com/office/drawing/2014/main" id="{4EFEAC65-F0E0-A4E6-CBD4-2434474EFC0C}"/>
              </a:ext>
            </a:extLst>
          </p:cNvPr>
          <p:cNvSpPr>
            <a:spLocks noGrp="1"/>
          </p:cNvSpPr>
          <p:nvPr>
            <p:ph type="sldNum" sz="quarter" idx="12"/>
          </p:nvPr>
        </p:nvSpPr>
        <p:spPr/>
        <p:txBody>
          <a:bodyPr/>
          <a:lstStyle/>
          <a:p>
            <a:fld id="{AF566841-F213-4D51-B1D5-0B48849A4FB2}" type="slidenum">
              <a:rPr lang="en-US" smtClean="0"/>
              <a:t>6</a:t>
            </a:fld>
            <a:endParaRPr lang="en-US"/>
          </a:p>
        </p:txBody>
      </p:sp>
      <p:sp>
        <p:nvSpPr>
          <p:cNvPr id="6" name="TextBox 5">
            <a:extLst>
              <a:ext uri="{FF2B5EF4-FFF2-40B4-BE49-F238E27FC236}">
                <a16:creationId xmlns:a16="http://schemas.microsoft.com/office/drawing/2014/main" id="{921022E7-55CA-BF0D-81E6-BBA15957B5F0}"/>
              </a:ext>
            </a:extLst>
          </p:cNvPr>
          <p:cNvSpPr txBox="1"/>
          <p:nvPr/>
        </p:nvSpPr>
        <p:spPr>
          <a:xfrm>
            <a:off x="644769" y="1090297"/>
            <a:ext cx="10709032" cy="1200329"/>
          </a:xfrm>
          <a:prstGeom prst="rect">
            <a:avLst/>
          </a:prstGeom>
          <a:noFill/>
        </p:spPr>
        <p:txBody>
          <a:bodyPr wrap="square" rtlCol="0">
            <a:spAutoFit/>
          </a:bodyPr>
          <a:lstStyle/>
          <a:p>
            <a:r>
              <a:rPr lang="en-US" sz="1800" dirty="0"/>
              <a:t>Conducted large-scale analysis on over 20 million data points using </a:t>
            </a:r>
            <a:r>
              <a:rPr lang="en-US" sz="1800" dirty="0" err="1"/>
              <a:t>PySpark</a:t>
            </a:r>
            <a:r>
              <a:rPr lang="en-US" sz="1800" dirty="0"/>
              <a:t> to identify and predict adverse drug effects, by leveraging advanced machine learning techniques such as </a:t>
            </a:r>
            <a:r>
              <a:rPr lang="en-US" sz="1800" dirty="0" err="1"/>
              <a:t>XGBoost</a:t>
            </a:r>
            <a:r>
              <a:rPr lang="en-US" sz="1800" dirty="0"/>
              <a:t> and </a:t>
            </a:r>
            <a:r>
              <a:rPr lang="en-US" sz="1800" dirty="0" err="1"/>
              <a:t>ensembling</a:t>
            </a:r>
            <a:r>
              <a:rPr lang="en-US" sz="1800" dirty="0"/>
              <a:t> methods to uncover critical patterns and insights for improving drug safety and healthcare outcomes.</a:t>
            </a:r>
          </a:p>
          <a:p>
            <a:endParaRPr lang="en-US" dirty="0"/>
          </a:p>
        </p:txBody>
      </p:sp>
    </p:spTree>
    <p:extLst>
      <p:ext uri="{BB962C8B-B14F-4D97-AF65-F5344CB8AC3E}">
        <p14:creationId xmlns:p14="http://schemas.microsoft.com/office/powerpoint/2010/main" val="553871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6051C8-CBD9-DA1F-0955-18E4CA87611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B456197-EBD8-F26F-6FCB-FA0BC56BEBB9}"/>
              </a:ext>
            </a:extLst>
          </p:cNvPr>
          <p:cNvSpPr>
            <a:spLocks noGrp="1"/>
          </p:cNvSpPr>
          <p:nvPr>
            <p:ph type="sldNum" sz="quarter" idx="12"/>
          </p:nvPr>
        </p:nvSpPr>
        <p:spPr/>
        <p:txBody>
          <a:bodyPr/>
          <a:lstStyle/>
          <a:p>
            <a:fld id="{AF566841-F213-4D51-B1D5-0B48849A4FB2}" type="slidenum">
              <a:rPr lang="en-US" smtClean="0"/>
              <a:t>7</a:t>
            </a:fld>
            <a:endParaRPr lang="en-US"/>
          </a:p>
        </p:txBody>
      </p:sp>
      <p:sp>
        <p:nvSpPr>
          <p:cNvPr id="12" name="Content Placeholder 2">
            <a:extLst>
              <a:ext uri="{FF2B5EF4-FFF2-40B4-BE49-F238E27FC236}">
                <a16:creationId xmlns:a16="http://schemas.microsoft.com/office/drawing/2014/main" id="{49BEA10A-5455-BAF3-6CE8-A9FE7E3CB5E6}"/>
              </a:ext>
            </a:extLst>
          </p:cNvPr>
          <p:cNvSpPr>
            <a:spLocks noGrp="1"/>
          </p:cNvSpPr>
          <p:nvPr>
            <p:ph sz="half" idx="1"/>
          </p:nvPr>
        </p:nvSpPr>
        <p:spPr>
          <a:xfrm>
            <a:off x="644769" y="1690688"/>
            <a:ext cx="5181600" cy="4988244"/>
          </a:xfrm>
        </p:spPr>
        <p:txBody>
          <a:bodyPr>
            <a:normAutofit/>
          </a:bodyPr>
          <a:lstStyle/>
          <a:p>
            <a:pPr marL="0" indent="0">
              <a:buNone/>
            </a:pPr>
            <a:r>
              <a:rPr lang="en-US" sz="2000" u="sng" dirty="0"/>
              <a:t>DL/ML Techniques</a:t>
            </a:r>
            <a:r>
              <a:rPr lang="en-US" sz="2000" dirty="0"/>
              <a:t> :</a:t>
            </a:r>
          </a:p>
          <a:p>
            <a:pPr>
              <a:lnSpc>
                <a:spcPct val="100000"/>
              </a:lnSpc>
            </a:pPr>
            <a:r>
              <a:rPr lang="en-US" sz="1600" b="1" dirty="0"/>
              <a:t>Trained a Neural Network </a:t>
            </a:r>
            <a:r>
              <a:rPr lang="en-US" sz="1600" dirty="0"/>
              <a:t>for analyzing adverse drug effects.</a:t>
            </a:r>
          </a:p>
          <a:p>
            <a:pPr>
              <a:lnSpc>
                <a:spcPct val="100000"/>
              </a:lnSpc>
            </a:pPr>
            <a:r>
              <a:rPr lang="en-US" sz="1600" b="1" dirty="0"/>
              <a:t>Principal Component Analysis</a:t>
            </a:r>
            <a:r>
              <a:rPr lang="en-US" sz="1600" dirty="0"/>
              <a:t> for feature engineering.</a:t>
            </a:r>
          </a:p>
          <a:p>
            <a:pPr>
              <a:lnSpc>
                <a:spcPct val="100000"/>
              </a:lnSpc>
            </a:pPr>
            <a:r>
              <a:rPr lang="en-US" sz="1600" b="1" dirty="0"/>
              <a:t>Random Forest </a:t>
            </a:r>
            <a:r>
              <a:rPr lang="en-US" sz="1600" dirty="0"/>
              <a:t>for predicting seriousness.</a:t>
            </a:r>
          </a:p>
          <a:p>
            <a:pPr>
              <a:lnSpc>
                <a:spcPct val="100000"/>
              </a:lnSpc>
            </a:pPr>
            <a:r>
              <a:rPr lang="en-US" sz="1600" b="1" dirty="0"/>
              <a:t>K-Means Clustering </a:t>
            </a:r>
            <a:r>
              <a:rPr lang="en-US" sz="1600" dirty="0"/>
              <a:t>for grouping the data</a:t>
            </a:r>
          </a:p>
          <a:p>
            <a:pPr marL="0" indent="0">
              <a:buNone/>
            </a:pPr>
            <a:endParaRPr lang="en-US" sz="1600" dirty="0"/>
          </a:p>
          <a:p>
            <a:endParaRPr lang="en-US" sz="2400" dirty="0"/>
          </a:p>
        </p:txBody>
      </p:sp>
      <p:sp>
        <p:nvSpPr>
          <p:cNvPr id="13" name="Content Placeholder 4">
            <a:extLst>
              <a:ext uri="{FF2B5EF4-FFF2-40B4-BE49-F238E27FC236}">
                <a16:creationId xmlns:a16="http://schemas.microsoft.com/office/drawing/2014/main" id="{F303ED23-CD5D-4A4B-E6EB-F4118487F95E}"/>
              </a:ext>
            </a:extLst>
          </p:cNvPr>
          <p:cNvSpPr>
            <a:spLocks noGrp="1"/>
          </p:cNvSpPr>
          <p:nvPr>
            <p:ph sz="half" idx="2"/>
          </p:nvPr>
        </p:nvSpPr>
        <p:spPr>
          <a:xfrm>
            <a:off x="6173788" y="1690898"/>
            <a:ext cx="5181600" cy="4987925"/>
          </a:xfrm>
        </p:spPr>
        <p:txBody>
          <a:bodyPr>
            <a:normAutofit/>
          </a:bodyPr>
          <a:lstStyle/>
          <a:p>
            <a:pPr marL="0" indent="0">
              <a:buNone/>
            </a:pPr>
            <a:r>
              <a:rPr lang="en-US" sz="2000" u="sng" dirty="0"/>
              <a:t>My Role (Project Member) </a:t>
            </a:r>
            <a:r>
              <a:rPr lang="en-US" sz="2000" dirty="0"/>
              <a:t>:</a:t>
            </a:r>
            <a:r>
              <a:rPr lang="en-US" sz="2000" u="sng" dirty="0"/>
              <a:t> </a:t>
            </a:r>
          </a:p>
          <a:p>
            <a:pPr>
              <a:lnSpc>
                <a:spcPct val="110000"/>
              </a:lnSpc>
            </a:pPr>
            <a:r>
              <a:rPr lang="en-US" sz="1600" b="1" dirty="0"/>
              <a:t>Ideated and architected the entire project</a:t>
            </a:r>
            <a:r>
              <a:rPr lang="en-US" sz="1600" dirty="0"/>
              <a:t>.</a:t>
            </a:r>
          </a:p>
          <a:p>
            <a:r>
              <a:rPr lang="en-US" sz="1600" b="1" dirty="0"/>
              <a:t>Created and Managed clusters on GCP.</a:t>
            </a:r>
            <a:endParaRPr lang="en-US" sz="1600" dirty="0"/>
          </a:p>
          <a:p>
            <a:r>
              <a:rPr lang="en-US" sz="1600" b="1" dirty="0"/>
              <a:t>Developed the code </a:t>
            </a:r>
            <a:r>
              <a:rPr lang="en-US" sz="1600" dirty="0"/>
              <a:t>to scrape the data from openfda.gov website.</a:t>
            </a:r>
          </a:p>
          <a:p>
            <a:r>
              <a:rPr lang="en-US" sz="1600" b="1" dirty="0"/>
              <a:t>Developed the code </a:t>
            </a:r>
            <a:r>
              <a:rPr lang="en-US" sz="1600" dirty="0"/>
              <a:t>to transform 20 Million data from </a:t>
            </a:r>
            <a:r>
              <a:rPr lang="en-US" sz="1600" dirty="0" err="1"/>
              <a:t>json</a:t>
            </a:r>
            <a:r>
              <a:rPr lang="en-US" sz="1600" dirty="0"/>
              <a:t> to parquet using </a:t>
            </a:r>
            <a:r>
              <a:rPr lang="en-US" sz="1600" dirty="0" err="1"/>
              <a:t>PySpark</a:t>
            </a:r>
            <a:r>
              <a:rPr lang="en-US" sz="1600" dirty="0"/>
              <a:t>.</a:t>
            </a:r>
          </a:p>
          <a:p>
            <a:r>
              <a:rPr lang="en-US" sz="1600" b="1" dirty="0"/>
              <a:t>Trained a Neural Network.</a:t>
            </a:r>
          </a:p>
          <a:p>
            <a:r>
              <a:rPr lang="en-US" sz="1600" b="1" dirty="0"/>
              <a:t>Applied featured engineering </a:t>
            </a:r>
            <a:r>
              <a:rPr lang="en-US" sz="1600" dirty="0"/>
              <a:t>using PCA.</a:t>
            </a:r>
          </a:p>
          <a:p>
            <a:r>
              <a:rPr lang="en-US" sz="1600" b="1" dirty="0"/>
              <a:t>Created Power BI dashboard </a:t>
            </a:r>
            <a:r>
              <a:rPr lang="en-US" sz="1600" dirty="0"/>
              <a:t>for user interaction</a:t>
            </a:r>
            <a:r>
              <a:rPr lang="en-US" sz="1600" b="1" dirty="0"/>
              <a:t>.</a:t>
            </a:r>
          </a:p>
        </p:txBody>
      </p:sp>
      <p:sp>
        <p:nvSpPr>
          <p:cNvPr id="3" name="TextBox 2">
            <a:extLst>
              <a:ext uri="{FF2B5EF4-FFF2-40B4-BE49-F238E27FC236}">
                <a16:creationId xmlns:a16="http://schemas.microsoft.com/office/drawing/2014/main" id="{3765CAE4-A499-78B5-9F4E-1F38BF2F2E7D}"/>
              </a:ext>
            </a:extLst>
          </p:cNvPr>
          <p:cNvSpPr txBox="1"/>
          <p:nvPr/>
        </p:nvSpPr>
        <p:spPr>
          <a:xfrm>
            <a:off x="359787" y="5593651"/>
            <a:ext cx="11615680" cy="646331"/>
          </a:xfrm>
          <a:prstGeom prst="rect">
            <a:avLst/>
          </a:prstGeom>
          <a:noFill/>
        </p:spPr>
        <p:txBody>
          <a:bodyPr wrap="none" rtlCol="0">
            <a:spAutoFit/>
          </a:bodyPr>
          <a:lstStyle/>
          <a:p>
            <a:r>
              <a:rPr lang="en-US" sz="1800" dirty="0" err="1"/>
              <a:t>Github</a:t>
            </a:r>
            <a:r>
              <a:rPr lang="en-US" sz="1800" dirty="0"/>
              <a:t> Link : </a:t>
            </a:r>
            <a:r>
              <a:rPr lang="en-US" sz="1800" dirty="0">
                <a:hlinkClick r:id="rId2"/>
              </a:rPr>
              <a:t>https://github.com/akshayparate123/Analysis-of-Adverse-Drug-Effects-Using-Big-Data-and-Cloud-Computing</a:t>
            </a:r>
            <a:endParaRPr lang="en-US" sz="1800" dirty="0"/>
          </a:p>
          <a:p>
            <a:endParaRPr lang="en-US" dirty="0"/>
          </a:p>
        </p:txBody>
      </p:sp>
      <p:sp>
        <p:nvSpPr>
          <p:cNvPr id="10" name="Title 1">
            <a:extLst>
              <a:ext uri="{FF2B5EF4-FFF2-40B4-BE49-F238E27FC236}">
                <a16:creationId xmlns:a16="http://schemas.microsoft.com/office/drawing/2014/main" id="{5429B06E-4E5E-0342-2A17-0082E4A904AF}"/>
              </a:ext>
            </a:extLst>
          </p:cNvPr>
          <p:cNvSpPr txBox="1">
            <a:spLocks/>
          </p:cNvSpPr>
          <p:nvPr/>
        </p:nvSpPr>
        <p:spPr>
          <a:xfrm>
            <a:off x="310896" y="364898"/>
            <a:ext cx="11808217" cy="725399"/>
          </a:xfrm>
          <a:prstGeom prst="rect">
            <a:avLst/>
          </a:prstGeom>
        </p:spPr>
        <p:txBody>
          <a:bodyPr vert="horz" lIns="91440" tIns="45720" rIns="91440" bIns="45720" rtlCol="0" anchor="t">
            <a:noAutofit/>
          </a:bodyPr>
          <a:lstStyle>
            <a:lvl1pPr algn="l" defTabSz="914354" rtl="0" eaLnBrk="1" latinLnBrk="0" hangingPunct="1">
              <a:lnSpc>
                <a:spcPct val="90000"/>
              </a:lnSpc>
              <a:spcBef>
                <a:spcPct val="0"/>
              </a:spcBef>
              <a:buNone/>
              <a:defRPr sz="4000" b="1" i="0" kern="1200">
                <a:solidFill>
                  <a:schemeClr val="tx1"/>
                </a:solidFill>
                <a:latin typeface="Saira Condensed Condensed SemiBold" pitchFamily="2" charset="77"/>
                <a:ea typeface="+mj-ea"/>
                <a:cs typeface="+mj-cs"/>
              </a:defRPr>
            </a:lvl1pPr>
          </a:lstStyle>
          <a:p>
            <a:r>
              <a:rPr lang="en-US" sz="3200"/>
              <a:t>PROJECT OVERVIEW (Analysis of Adverse Drug Effects using Big Data)</a:t>
            </a:r>
            <a:br>
              <a:rPr lang="en-US" sz="3200"/>
            </a:br>
            <a:endParaRPr lang="en-US" sz="3200" dirty="0"/>
          </a:p>
        </p:txBody>
      </p:sp>
    </p:spTree>
    <p:extLst>
      <p:ext uri="{BB962C8B-B14F-4D97-AF65-F5344CB8AC3E}">
        <p14:creationId xmlns:p14="http://schemas.microsoft.com/office/powerpoint/2010/main" val="31815536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10768B0-FD7D-6639-870D-0CD27FD3731B}"/>
              </a:ext>
            </a:extLst>
          </p:cNvPr>
          <p:cNvSpPr>
            <a:spLocks noGrp="1"/>
          </p:cNvSpPr>
          <p:nvPr>
            <p:ph type="sldNum" sz="quarter" idx="12"/>
          </p:nvPr>
        </p:nvSpPr>
        <p:spPr/>
        <p:txBody>
          <a:bodyPr/>
          <a:lstStyle/>
          <a:p>
            <a:fld id="{AF566841-F213-4D51-B1D5-0B48849A4FB2}" type="slidenum">
              <a:rPr lang="en-US" smtClean="0"/>
              <a:t>8</a:t>
            </a:fld>
            <a:endParaRPr lang="en-US"/>
          </a:p>
        </p:txBody>
      </p:sp>
      <p:sp>
        <p:nvSpPr>
          <p:cNvPr id="20" name="Content Placeholder 5">
            <a:extLst>
              <a:ext uri="{FF2B5EF4-FFF2-40B4-BE49-F238E27FC236}">
                <a16:creationId xmlns:a16="http://schemas.microsoft.com/office/drawing/2014/main" id="{49999A34-D186-27A0-2787-9B601023975A}"/>
              </a:ext>
            </a:extLst>
          </p:cNvPr>
          <p:cNvSpPr>
            <a:spLocks noGrp="1"/>
          </p:cNvSpPr>
          <p:nvPr>
            <p:ph sz="half" idx="1"/>
          </p:nvPr>
        </p:nvSpPr>
        <p:spPr>
          <a:xfrm>
            <a:off x="376789" y="1176401"/>
            <a:ext cx="5062193" cy="4351339"/>
          </a:xfrm>
        </p:spPr>
        <p:txBody>
          <a:bodyPr/>
          <a:lstStyle/>
          <a:p>
            <a:pPr marL="0" indent="0">
              <a:lnSpc>
                <a:spcPct val="100000"/>
              </a:lnSpc>
              <a:buNone/>
            </a:pPr>
            <a:r>
              <a:rPr lang="en-US" sz="2000" u="sng" dirty="0"/>
              <a:t>Project Names</a:t>
            </a:r>
          </a:p>
          <a:p>
            <a:pPr>
              <a:lnSpc>
                <a:spcPct val="100000"/>
              </a:lnSpc>
            </a:pPr>
            <a:r>
              <a:rPr lang="en-US" dirty="0"/>
              <a:t>English to French Translation using LSTM</a:t>
            </a:r>
          </a:p>
          <a:p>
            <a:pPr>
              <a:lnSpc>
                <a:spcPct val="100000"/>
              </a:lnSpc>
            </a:pPr>
            <a:r>
              <a:rPr lang="en-US" dirty="0"/>
              <a:t>Financial Sentiment Analysis using BERT</a:t>
            </a:r>
          </a:p>
          <a:p>
            <a:pPr>
              <a:lnSpc>
                <a:spcPct val="100000"/>
              </a:lnSpc>
            </a:pPr>
            <a:r>
              <a:rPr lang="en-US" dirty="0"/>
              <a:t>Author Prediction using NLP</a:t>
            </a:r>
          </a:p>
          <a:p>
            <a:pPr>
              <a:lnSpc>
                <a:spcPct val="100000"/>
              </a:lnSpc>
            </a:pPr>
            <a:r>
              <a:rPr lang="en-US" dirty="0"/>
              <a:t>Word2Vec using NLP</a:t>
            </a:r>
          </a:p>
          <a:p>
            <a:pPr>
              <a:lnSpc>
                <a:spcPct val="100000"/>
              </a:lnSpc>
            </a:pPr>
            <a:r>
              <a:rPr lang="en-US" dirty="0"/>
              <a:t>Algorithmic Trading</a:t>
            </a:r>
            <a:endParaRPr lang="en-IN" dirty="0"/>
          </a:p>
        </p:txBody>
      </p:sp>
      <p:sp>
        <p:nvSpPr>
          <p:cNvPr id="21" name="Content Placeholder 7">
            <a:extLst>
              <a:ext uri="{FF2B5EF4-FFF2-40B4-BE49-F238E27FC236}">
                <a16:creationId xmlns:a16="http://schemas.microsoft.com/office/drawing/2014/main" id="{51D37BF4-F7C5-054A-7198-8825856A317A}"/>
              </a:ext>
            </a:extLst>
          </p:cNvPr>
          <p:cNvSpPr>
            <a:spLocks noGrp="1"/>
          </p:cNvSpPr>
          <p:nvPr>
            <p:ph sz="half" idx="13"/>
          </p:nvPr>
        </p:nvSpPr>
        <p:spPr>
          <a:xfrm>
            <a:off x="5533251" y="1176401"/>
            <a:ext cx="980388" cy="4351339"/>
          </a:xfrm>
        </p:spPr>
        <p:txBody>
          <a:bodyPr/>
          <a:lstStyle/>
          <a:p>
            <a:pPr marL="0" indent="0">
              <a:lnSpc>
                <a:spcPct val="100000"/>
              </a:lnSpc>
              <a:buNone/>
            </a:pPr>
            <a:r>
              <a:rPr lang="en-IN" sz="2000" u="sng" dirty="0"/>
              <a:t>Links</a:t>
            </a:r>
            <a:endParaRPr lang="en-IN" u="sng" dirty="0">
              <a:hlinkClick r:id="rId3"/>
            </a:endParaRPr>
          </a:p>
          <a:p>
            <a:pPr>
              <a:lnSpc>
                <a:spcPct val="100000"/>
              </a:lnSpc>
            </a:pPr>
            <a:r>
              <a:rPr lang="en-IN" dirty="0">
                <a:hlinkClick r:id="rId3"/>
              </a:rPr>
              <a:t>Link</a:t>
            </a:r>
            <a:endParaRPr lang="en-IN" dirty="0">
              <a:hlinkClick r:id=""/>
            </a:endParaRPr>
          </a:p>
          <a:p>
            <a:pPr>
              <a:lnSpc>
                <a:spcPct val="100000"/>
              </a:lnSpc>
            </a:pPr>
            <a:r>
              <a:rPr lang="en-IN" dirty="0">
                <a:hlinkClick r:id=""/>
              </a:rPr>
              <a:t>Link</a:t>
            </a:r>
            <a:endParaRPr lang="en-IN" dirty="0"/>
          </a:p>
          <a:p>
            <a:pPr>
              <a:lnSpc>
                <a:spcPct val="100000"/>
              </a:lnSpc>
            </a:pPr>
            <a:r>
              <a:rPr lang="en-IN" dirty="0">
                <a:hlinkClick r:id="rId4"/>
              </a:rPr>
              <a:t>Link</a:t>
            </a:r>
            <a:endParaRPr lang="en-IN" dirty="0"/>
          </a:p>
          <a:p>
            <a:pPr>
              <a:lnSpc>
                <a:spcPct val="100000"/>
              </a:lnSpc>
            </a:pPr>
            <a:r>
              <a:rPr lang="en-IN" dirty="0">
                <a:hlinkClick r:id="rId5"/>
              </a:rPr>
              <a:t>Link</a:t>
            </a:r>
            <a:endParaRPr lang="en-IN" dirty="0"/>
          </a:p>
          <a:p>
            <a:pPr>
              <a:lnSpc>
                <a:spcPct val="100000"/>
              </a:lnSpc>
            </a:pPr>
            <a:endParaRPr lang="en-IN" dirty="0"/>
          </a:p>
          <a:p>
            <a:pPr>
              <a:lnSpc>
                <a:spcPct val="100000"/>
              </a:lnSpc>
            </a:pPr>
            <a:endParaRPr lang="en-IN" dirty="0"/>
          </a:p>
        </p:txBody>
      </p:sp>
      <p:sp>
        <p:nvSpPr>
          <p:cNvPr id="22" name="Content Placeholder 6">
            <a:extLst>
              <a:ext uri="{FF2B5EF4-FFF2-40B4-BE49-F238E27FC236}">
                <a16:creationId xmlns:a16="http://schemas.microsoft.com/office/drawing/2014/main" id="{23C2BE37-9F0E-0B7C-2B85-302D717E2083}"/>
              </a:ext>
            </a:extLst>
          </p:cNvPr>
          <p:cNvSpPr>
            <a:spLocks noGrp="1"/>
          </p:cNvSpPr>
          <p:nvPr>
            <p:ph sz="half" idx="2"/>
          </p:nvPr>
        </p:nvSpPr>
        <p:spPr>
          <a:xfrm>
            <a:off x="6513639" y="1176401"/>
            <a:ext cx="4850895" cy="4351339"/>
          </a:xfrm>
        </p:spPr>
        <p:txBody>
          <a:bodyPr/>
          <a:lstStyle/>
          <a:p>
            <a:pPr marL="0" indent="0">
              <a:lnSpc>
                <a:spcPct val="100000"/>
              </a:lnSpc>
              <a:buNone/>
            </a:pPr>
            <a:r>
              <a:rPr lang="en-US" sz="2000" u="sng" dirty="0"/>
              <a:t>Tech Stack</a:t>
            </a:r>
          </a:p>
          <a:p>
            <a:pPr>
              <a:lnSpc>
                <a:spcPct val="100000"/>
              </a:lnSpc>
            </a:pPr>
            <a:r>
              <a:rPr lang="en-US" dirty="0"/>
              <a:t>Python, Neural Network, NLP</a:t>
            </a:r>
          </a:p>
          <a:p>
            <a:pPr>
              <a:lnSpc>
                <a:spcPct val="100000"/>
              </a:lnSpc>
            </a:pPr>
            <a:r>
              <a:rPr lang="en-US" dirty="0"/>
              <a:t>Python, Data Scraping, Data Mining, SQL</a:t>
            </a:r>
          </a:p>
          <a:p>
            <a:pPr>
              <a:lnSpc>
                <a:spcPct val="100000"/>
              </a:lnSpc>
            </a:pPr>
            <a:r>
              <a:rPr lang="en-US" dirty="0"/>
              <a:t>Python, NLP, ML</a:t>
            </a:r>
          </a:p>
          <a:p>
            <a:pPr>
              <a:lnSpc>
                <a:spcPct val="100000"/>
              </a:lnSpc>
            </a:pPr>
            <a:r>
              <a:rPr lang="en-US" dirty="0"/>
              <a:t>Python, NLP</a:t>
            </a:r>
          </a:p>
          <a:p>
            <a:pPr>
              <a:lnSpc>
                <a:spcPct val="100000"/>
              </a:lnSpc>
            </a:pPr>
            <a:r>
              <a:rPr lang="en-US" dirty="0"/>
              <a:t>Python, Mathematics, Data Scraping</a:t>
            </a:r>
            <a:endParaRPr lang="en-IN" dirty="0"/>
          </a:p>
        </p:txBody>
      </p:sp>
      <p:sp>
        <p:nvSpPr>
          <p:cNvPr id="25" name="Title 1">
            <a:extLst>
              <a:ext uri="{FF2B5EF4-FFF2-40B4-BE49-F238E27FC236}">
                <a16:creationId xmlns:a16="http://schemas.microsoft.com/office/drawing/2014/main" id="{FB86A6E8-E8F9-0965-5C00-284BDE2B6E6D}"/>
              </a:ext>
            </a:extLst>
          </p:cNvPr>
          <p:cNvSpPr txBox="1">
            <a:spLocks/>
          </p:cNvSpPr>
          <p:nvPr/>
        </p:nvSpPr>
        <p:spPr>
          <a:xfrm>
            <a:off x="310896" y="364898"/>
            <a:ext cx="11808217" cy="725399"/>
          </a:xfrm>
          <a:prstGeom prst="rect">
            <a:avLst/>
          </a:prstGeom>
        </p:spPr>
        <p:txBody>
          <a:bodyPr vert="horz" lIns="91440" tIns="45720" rIns="91440" bIns="45720" rtlCol="0" anchor="t">
            <a:noAutofit/>
          </a:bodyPr>
          <a:lstStyle>
            <a:lvl1pPr algn="l" defTabSz="914354" rtl="0" eaLnBrk="1" latinLnBrk="0" hangingPunct="1">
              <a:lnSpc>
                <a:spcPct val="90000"/>
              </a:lnSpc>
              <a:spcBef>
                <a:spcPct val="0"/>
              </a:spcBef>
              <a:buNone/>
              <a:defRPr sz="4000" b="1" i="0" kern="1200">
                <a:solidFill>
                  <a:schemeClr val="tx1"/>
                </a:solidFill>
                <a:latin typeface="Saira Condensed Condensed SemiBold" pitchFamily="2" charset="77"/>
                <a:ea typeface="+mj-ea"/>
                <a:cs typeface="+mj-cs"/>
              </a:defRPr>
            </a:lvl1pPr>
          </a:lstStyle>
          <a:p>
            <a:r>
              <a:rPr lang="en-US" sz="3200" dirty="0"/>
              <a:t>PROJECT OVERVIEW (Other NLP Projects)</a:t>
            </a:r>
            <a:br>
              <a:rPr lang="en-US" sz="3200" dirty="0"/>
            </a:br>
            <a:endParaRPr lang="en-US" sz="3200" dirty="0"/>
          </a:p>
        </p:txBody>
      </p:sp>
    </p:spTree>
    <p:extLst>
      <p:ext uri="{BB962C8B-B14F-4D97-AF65-F5344CB8AC3E}">
        <p14:creationId xmlns:p14="http://schemas.microsoft.com/office/powerpoint/2010/main" val="597890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603D5B-B18D-892F-6DFC-D11CC47570BD}"/>
              </a:ext>
            </a:extLst>
          </p:cNvPr>
          <p:cNvSpPr>
            <a:spLocks noGrp="1"/>
          </p:cNvSpPr>
          <p:nvPr>
            <p:ph type="title"/>
          </p:nvPr>
        </p:nvSpPr>
        <p:spPr>
          <a:xfrm>
            <a:off x="644769" y="365125"/>
            <a:ext cx="10710619" cy="631571"/>
          </a:xfrm>
        </p:spPr>
        <p:txBody>
          <a:bodyPr>
            <a:normAutofit fontScale="90000"/>
          </a:bodyPr>
          <a:lstStyle/>
          <a:p>
            <a:r>
              <a:rPr lang="en-US" sz="4000" dirty="0"/>
              <a:t>SKY - Personal AI Assistant (</a:t>
            </a:r>
            <a:r>
              <a:rPr lang="en-US" b="1" dirty="0"/>
              <a:t>Identified the </a:t>
            </a:r>
            <a:r>
              <a:rPr lang="en-US" sz="4000" dirty="0"/>
              <a:t>Broken Chair)</a:t>
            </a:r>
            <a:endParaRPr lang="en-US" dirty="0"/>
          </a:p>
        </p:txBody>
      </p:sp>
      <p:sp>
        <p:nvSpPr>
          <p:cNvPr id="8" name="Content Placeholder 7">
            <a:extLst>
              <a:ext uri="{FF2B5EF4-FFF2-40B4-BE49-F238E27FC236}">
                <a16:creationId xmlns:a16="http://schemas.microsoft.com/office/drawing/2014/main" id="{4DC7B884-D5A8-0316-14AC-D103E8E308C5}"/>
              </a:ext>
            </a:extLst>
          </p:cNvPr>
          <p:cNvSpPr>
            <a:spLocks noGrp="1"/>
          </p:cNvSpPr>
          <p:nvPr>
            <p:ph idx="1"/>
          </p:nvPr>
        </p:nvSpPr>
        <p:spPr>
          <a:xfrm>
            <a:off x="644771" y="1325880"/>
            <a:ext cx="10709031" cy="4734921"/>
          </a:xfrm>
        </p:spPr>
        <p:txBody>
          <a:bodyPr/>
          <a:lstStyle/>
          <a:p>
            <a:endParaRPr lang="en-US" sz="1600" dirty="0"/>
          </a:p>
          <a:p>
            <a:endParaRPr lang="en-US" sz="1600" dirty="0"/>
          </a:p>
          <a:p>
            <a:r>
              <a:rPr lang="en-US" sz="1600" dirty="0"/>
              <a:t>Initially, I felt that my expertise in Big Data was underutilized and disconnected, especially when tackling data transformation tasks. </a:t>
            </a:r>
          </a:p>
          <a:p>
            <a:r>
              <a:rPr lang="en-US" sz="1600" dirty="0"/>
              <a:t>I faced the challenge of lacking GPU power to effectively train large language models (LLMs). This made the process slow and inefficient.</a:t>
            </a:r>
          </a:p>
          <a:p>
            <a:r>
              <a:rPr lang="en-US" sz="1600" dirty="0"/>
              <a:t>At times, I underestimated the importance of cross-domain learning—combining knowledge from different fields like Statistics and Data Compression, which felt like separate silos rather than parts of a cohesive whole. </a:t>
            </a:r>
          </a:p>
          <a:p>
            <a:r>
              <a:rPr lang="en-US" sz="1600" dirty="0"/>
              <a:t>Another layer of complexity was introduced in this project, as I implemented advanced Retrieval-Augmented Generation (RAG) techniques like RAPTOR and REALM, which are not readily available as online resources or toolkits. This required extensive trial and error, adding to the sense of fragmentation in my skill set.</a:t>
            </a:r>
          </a:p>
        </p:txBody>
      </p:sp>
      <p:sp>
        <p:nvSpPr>
          <p:cNvPr id="6" name="Slide Number Placeholder 5">
            <a:extLst>
              <a:ext uri="{FF2B5EF4-FFF2-40B4-BE49-F238E27FC236}">
                <a16:creationId xmlns:a16="http://schemas.microsoft.com/office/drawing/2014/main" id="{6597B02C-F963-1A2D-29A4-59C0DF471AAC}"/>
              </a:ext>
            </a:extLst>
          </p:cNvPr>
          <p:cNvSpPr>
            <a:spLocks noGrp="1"/>
          </p:cNvSpPr>
          <p:nvPr>
            <p:ph type="sldNum" sz="quarter" idx="12"/>
          </p:nvPr>
        </p:nvSpPr>
        <p:spPr/>
        <p:txBody>
          <a:bodyPr/>
          <a:lstStyle/>
          <a:p>
            <a:fld id="{AF566841-F213-4D51-B1D5-0B48849A4FB2}" type="slidenum">
              <a:rPr lang="en-US" smtClean="0"/>
              <a:t>9</a:t>
            </a:fld>
            <a:endParaRPr lang="en-US"/>
          </a:p>
        </p:txBody>
      </p:sp>
    </p:spTree>
    <p:extLst>
      <p:ext uri="{BB962C8B-B14F-4D97-AF65-F5344CB8AC3E}">
        <p14:creationId xmlns:p14="http://schemas.microsoft.com/office/powerpoint/2010/main" val="3483097609"/>
      </p:ext>
    </p:extLst>
  </p:cSld>
  <p:clrMapOvr>
    <a:masterClrMapping/>
  </p:clrMapOvr>
</p:sld>
</file>

<file path=ppt/theme/theme1.xml><?xml version="1.0" encoding="utf-8"?>
<a:theme xmlns:a="http://schemas.openxmlformats.org/drawingml/2006/main" name="Stevens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 Theme" id="{C2D04452-FF88-432F-A6A2-EF7A6F271A3F}" vid="{EE7BFF6B-FE8A-4150-B965-F4835DC07F87}"/>
    </a:ext>
  </a:extLst>
</a:theme>
</file>

<file path=ppt/theme/theme2.xml><?xml version="1.0" encoding="utf-8"?>
<a:theme xmlns:a="http://schemas.openxmlformats.org/drawingml/2006/main" name="stevens-institutional-ppt-2022-08">
  <a:themeElements>
    <a:clrScheme name="Stevens">
      <a:dk1>
        <a:srgbClr val="363D45"/>
      </a:dk1>
      <a:lt1>
        <a:srgbClr val="FFFFFF"/>
      </a:lt1>
      <a:dk2>
        <a:srgbClr val="00427F"/>
      </a:dk2>
      <a:lt2>
        <a:srgbClr val="E3E5E6"/>
      </a:lt2>
      <a:accent1>
        <a:srgbClr val="A32537"/>
      </a:accent1>
      <a:accent2>
        <a:srgbClr val="4895CF"/>
      </a:accent2>
      <a:accent3>
        <a:srgbClr val="EBC73A"/>
      </a:accent3>
      <a:accent4>
        <a:srgbClr val="E6832E"/>
      </a:accent4>
      <a:accent5>
        <a:srgbClr val="E7F2FB"/>
      </a:accent5>
      <a:accent6>
        <a:srgbClr val="FFF2E8"/>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PPT-TPL-2022-07  -  Read-Only" id="{A603986E-396D-204E-BE04-2CE47149A0B2}" vid="{8F3B17A4-DD5A-934E-8E1F-F3954EE9C802}"/>
    </a:ext>
  </a:extLst>
</a:theme>
</file>

<file path=ppt/theme/theme3.xml><?xml version="1.0" encoding="utf-8"?>
<a:theme xmlns:a="http://schemas.openxmlformats.org/drawingml/2006/main" name="1_Stevens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 Theme" id="{C2D04452-FF88-432F-A6A2-EF7A6F271A3F}" vid="{EE7BFF6B-FE8A-4150-B965-F4835DC07F87}"/>
    </a:ext>
  </a:extLst>
</a:theme>
</file>

<file path=ppt/theme/theme4.xml><?xml version="1.0" encoding="utf-8"?>
<a:theme xmlns:a="http://schemas.openxmlformats.org/drawingml/2006/main" name="1_stevens-institutional-ppt-2022-08">
  <a:themeElements>
    <a:clrScheme name="Stevens">
      <a:dk1>
        <a:srgbClr val="363D45"/>
      </a:dk1>
      <a:lt1>
        <a:srgbClr val="FFFFFF"/>
      </a:lt1>
      <a:dk2>
        <a:srgbClr val="00427F"/>
      </a:dk2>
      <a:lt2>
        <a:srgbClr val="E3E5E6"/>
      </a:lt2>
      <a:accent1>
        <a:srgbClr val="A32537"/>
      </a:accent1>
      <a:accent2>
        <a:srgbClr val="4895CF"/>
      </a:accent2>
      <a:accent3>
        <a:srgbClr val="EBC73A"/>
      </a:accent3>
      <a:accent4>
        <a:srgbClr val="E6832E"/>
      </a:accent4>
      <a:accent5>
        <a:srgbClr val="E7F2FB"/>
      </a:accent5>
      <a:accent6>
        <a:srgbClr val="FFF2E8"/>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PPT-TPL-2022-07  -  Read-Only" id="{A603986E-396D-204E-BE04-2CE47149A0B2}" vid="{8F3B17A4-DD5A-934E-8E1F-F3954EE9C802}"/>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Stevens Theme</Template>
  <TotalTime>394</TotalTime>
  <Words>1842</Words>
  <Application>Microsoft Office PowerPoint</Application>
  <PresentationFormat>Widescreen</PresentationFormat>
  <Paragraphs>177</Paragraphs>
  <Slides>12</Slides>
  <Notes>1</Notes>
  <HiddenSlides>0</HiddenSlides>
  <MMClips>0</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12</vt:i4>
      </vt:variant>
    </vt:vector>
  </HeadingPairs>
  <TitlesOfParts>
    <vt:vector size="26" baseType="lpstr">
      <vt:lpstr>Arial</vt:lpstr>
      <vt:lpstr>Calibri</vt:lpstr>
      <vt:lpstr>Calibri Light</vt:lpstr>
      <vt:lpstr>IBM Plex Sans</vt:lpstr>
      <vt:lpstr>IBM Plex Sans Light</vt:lpstr>
      <vt:lpstr>IBM Plex Sans SemiBold</vt:lpstr>
      <vt:lpstr>Saira Condensed Condensed Light</vt:lpstr>
      <vt:lpstr>Saira Condensed Condensed SemiBold</vt:lpstr>
      <vt:lpstr>System Font Regular</vt:lpstr>
      <vt:lpstr>Wingdings</vt:lpstr>
      <vt:lpstr>Stevens Theme</vt:lpstr>
      <vt:lpstr>stevens-institutional-ppt-2022-08</vt:lpstr>
      <vt:lpstr>1_Stevens Theme</vt:lpstr>
      <vt:lpstr>1_stevens-institutional-ppt-2022-08</vt:lpstr>
      <vt:lpstr>Slides of Talent Show</vt:lpstr>
      <vt:lpstr>BACKGROUND INFORMATION</vt:lpstr>
      <vt:lpstr>PROJECT HIGHLIGHTS (SKY - Personal AI Assistant) </vt:lpstr>
      <vt:lpstr>PROJECT HIGHLIGHTS (SKY - Personal AI Assistant) </vt:lpstr>
      <vt:lpstr>PROJECT HIGHLIGHTS (SKY - Personal AI Assistant) </vt:lpstr>
      <vt:lpstr>PROJECT OVERVIEW (Analysis of Adverse Drug Effects using Big Data) </vt:lpstr>
      <vt:lpstr>PowerPoint Presentation</vt:lpstr>
      <vt:lpstr>PowerPoint Presentation</vt:lpstr>
      <vt:lpstr>SKY - Personal AI Assistant (Identified the Broken Chair)</vt:lpstr>
      <vt:lpstr>SKY - Personal AI Assistant (Trying to fix the broken chair)</vt:lpstr>
      <vt:lpstr>Connecting Dots using Broken Chair Dilemma</vt:lpstr>
      <vt:lpstr>My Value and Ideas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Akshay Kamlakar Parate</dc:creator>
  <cp:lastModifiedBy>Akshay Kamlakar Parate</cp:lastModifiedBy>
  <cp:revision>19</cp:revision>
  <dcterms:created xsi:type="dcterms:W3CDTF">2024-11-26T20:37:45Z</dcterms:created>
  <dcterms:modified xsi:type="dcterms:W3CDTF">2024-12-03T20:15:52Z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73fd474-4f3c-44ed-88fb-5cc4bd2471bf_Enabled">
    <vt:lpwstr>true</vt:lpwstr>
  </property>
  <property fmtid="{D5CDD505-2E9C-101B-9397-08002B2CF9AE}" pid="3" name="MSIP_Label_a73fd474-4f3c-44ed-88fb-5cc4bd2471bf_SetDate">
    <vt:lpwstr>2024-11-26T21:55:27Z</vt:lpwstr>
  </property>
  <property fmtid="{D5CDD505-2E9C-101B-9397-08002B2CF9AE}" pid="4" name="MSIP_Label_a73fd474-4f3c-44ed-88fb-5cc4bd2471bf_Method">
    <vt:lpwstr>Standard</vt:lpwstr>
  </property>
  <property fmtid="{D5CDD505-2E9C-101B-9397-08002B2CF9AE}" pid="5" name="MSIP_Label_a73fd474-4f3c-44ed-88fb-5cc4bd2471bf_Name">
    <vt:lpwstr>defa4170-0d19-0005-0004-bc88714345d2</vt:lpwstr>
  </property>
  <property fmtid="{D5CDD505-2E9C-101B-9397-08002B2CF9AE}" pid="6" name="MSIP_Label_a73fd474-4f3c-44ed-88fb-5cc4bd2471bf_SiteId">
    <vt:lpwstr>8d1a69ec-03b5-4345-ae21-dad112f5fb4f</vt:lpwstr>
  </property>
  <property fmtid="{D5CDD505-2E9C-101B-9397-08002B2CF9AE}" pid="7" name="MSIP_Label_a73fd474-4f3c-44ed-88fb-5cc4bd2471bf_ActionId">
    <vt:lpwstr>1a7140ed-dee8-4909-866c-269a2f99971f</vt:lpwstr>
  </property>
  <property fmtid="{D5CDD505-2E9C-101B-9397-08002B2CF9AE}" pid="8" name="MSIP_Label_a73fd474-4f3c-44ed-88fb-5cc4bd2471bf_ContentBits">
    <vt:lpwstr>0</vt:lpwstr>
  </property>
</Properties>
</file>

<file path=docProps/thumbnail.jpeg>
</file>